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70"/>
  </p:notesMasterIdLst>
  <p:handoutMasterIdLst>
    <p:handoutMasterId r:id="rId71"/>
  </p:handoutMasterIdLst>
  <p:sldIdLst>
    <p:sldId id="256" r:id="rId3"/>
    <p:sldId id="257" r:id="rId4"/>
    <p:sldId id="13139" r:id="rId5"/>
    <p:sldId id="13140" r:id="rId6"/>
    <p:sldId id="13319" r:id="rId7"/>
    <p:sldId id="13141" r:id="rId8"/>
    <p:sldId id="13143" r:id="rId9"/>
    <p:sldId id="13145" r:id="rId10"/>
    <p:sldId id="13148" r:id="rId11"/>
    <p:sldId id="13149" r:id="rId12"/>
    <p:sldId id="13150" r:id="rId13"/>
    <p:sldId id="13153" r:id="rId14"/>
    <p:sldId id="13157" r:id="rId15"/>
    <p:sldId id="13158" r:id="rId16"/>
    <p:sldId id="13159" r:id="rId17"/>
    <p:sldId id="13160" r:id="rId18"/>
    <p:sldId id="13162" r:id="rId19"/>
    <p:sldId id="13163" r:id="rId20"/>
    <p:sldId id="13164" r:id="rId21"/>
    <p:sldId id="13314" r:id="rId22"/>
    <p:sldId id="13166" r:id="rId23"/>
    <p:sldId id="13167" r:id="rId24"/>
    <p:sldId id="13168" r:id="rId25"/>
    <p:sldId id="13169" r:id="rId26"/>
    <p:sldId id="13171" r:id="rId27"/>
    <p:sldId id="13172" r:id="rId28"/>
    <p:sldId id="13173" r:id="rId29"/>
    <p:sldId id="13174" r:id="rId30"/>
    <p:sldId id="13175" r:id="rId31"/>
    <p:sldId id="13176" r:id="rId32"/>
    <p:sldId id="13177" r:id="rId33"/>
    <p:sldId id="13178" r:id="rId34"/>
    <p:sldId id="13321" r:id="rId35"/>
    <p:sldId id="13179" r:id="rId36"/>
    <p:sldId id="13181" r:id="rId37"/>
    <p:sldId id="13182" r:id="rId38"/>
    <p:sldId id="13183" r:id="rId39"/>
    <p:sldId id="13184" r:id="rId40"/>
    <p:sldId id="13185" r:id="rId41"/>
    <p:sldId id="13186" r:id="rId42"/>
    <p:sldId id="13187" r:id="rId43"/>
    <p:sldId id="13188" r:id="rId44"/>
    <p:sldId id="13189" r:id="rId45"/>
    <p:sldId id="13190" r:id="rId46"/>
    <p:sldId id="13192" r:id="rId47"/>
    <p:sldId id="13193" r:id="rId48"/>
    <p:sldId id="13320" r:id="rId49"/>
    <p:sldId id="13195" r:id="rId50"/>
    <p:sldId id="13196" r:id="rId51"/>
    <p:sldId id="13198" r:id="rId52"/>
    <p:sldId id="13199" r:id="rId53"/>
    <p:sldId id="13200" r:id="rId54"/>
    <p:sldId id="13202" r:id="rId55"/>
    <p:sldId id="13203" r:id="rId56"/>
    <p:sldId id="13204" r:id="rId57"/>
    <p:sldId id="13206" r:id="rId58"/>
    <p:sldId id="13207" r:id="rId59"/>
    <p:sldId id="13208" r:id="rId60"/>
    <p:sldId id="13209" r:id="rId61"/>
    <p:sldId id="13210" r:id="rId62"/>
    <p:sldId id="13211" r:id="rId63"/>
    <p:sldId id="13212" r:id="rId64"/>
    <p:sldId id="13213" r:id="rId65"/>
    <p:sldId id="13215" r:id="rId66"/>
    <p:sldId id="13216" r:id="rId67"/>
    <p:sldId id="13318" r:id="rId68"/>
    <p:sldId id="12916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FF33CC"/>
    <a:srgbClr val="3859CD"/>
    <a:srgbClr val="000000"/>
    <a:srgbClr val="235EB8"/>
    <a:srgbClr val="21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4" autoAdjust="0"/>
    <p:restoredTop sz="92333" autoAdjust="0"/>
  </p:normalViewPr>
  <p:slideViewPr>
    <p:cSldViewPr snapToGrid="0">
      <p:cViewPr varScale="1">
        <p:scale>
          <a:sx n="77" d="100"/>
          <a:sy n="77" d="100"/>
        </p:scale>
        <p:origin x="-619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2FEFA-4CF6-42CD-8AC5-F0FC5957747C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6BC40-F3CD-440F-B27F-814FE367B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6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79CA2-57DC-4771-8296-C0E13116A7DC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76D3-0A9C-4304-A2B4-0F4285B21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8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9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3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284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1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18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810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75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55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27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70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7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2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82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10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98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35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054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097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60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948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79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8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2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83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388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9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29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80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9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88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825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92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53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73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20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673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45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41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41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677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23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927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741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63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15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80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71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31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706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247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10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5495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965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294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9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961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319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33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3309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9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95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34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8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03FC049-C4A7-455C-BD93-392A5CF8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486EB09-1D2E-4B10-A438-778269CC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第一章 概论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0900AE2-8197-482E-9C2B-BA649759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824EC45-379A-46D3-BCAF-451F68651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756400" cy="2387600"/>
          </a:xfrm>
        </p:spPr>
        <p:txBody>
          <a:bodyPr anchor="ctr"/>
          <a:lstStyle>
            <a:lvl1pPr algn="ctr">
              <a:defRPr sz="60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661ED13-1D89-4C5B-B4CF-B2A72DF92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76656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636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EAE32E-0618-47CC-8787-925BEA2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54B5197-DDBF-4CEE-99D9-1B29BD042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BE9D977-DB12-4FE4-AB5F-B2913D44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BAFAF33-0829-4AEF-BCCF-204700A9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A39165D-C847-49C8-A4FF-D88FF4F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B71E5043-3C12-4801-A114-C31190824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8881ECC-5C18-4B54-9938-B2A34BD40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1B8C888-DAF9-4D3C-88A1-99623606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F9E94D2-2ADF-4D1C-879F-2171E91B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3EEEC03-331E-4995-8995-E9F605A4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04" y="-25400"/>
            <a:ext cx="12192000" cy="4171949"/>
          </a:xfrm>
          <a:prstGeom prst="rect">
            <a:avLst/>
          </a:prstGeom>
          <a:effectLst/>
        </p:spPr>
      </p:pic>
      <p:sp>
        <p:nvSpPr>
          <p:cNvPr id="9" name="矩形 2"/>
          <p:cNvSpPr/>
          <p:nvPr userDrawn="1"/>
        </p:nvSpPr>
        <p:spPr>
          <a:xfrm>
            <a:off x="0" y="4251163"/>
            <a:ext cx="12192000" cy="2606837"/>
          </a:xfrm>
          <a:prstGeom prst="rect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1219170"/>
            <a:endParaRPr lang="zh-CN" altLang="en-US" sz="19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4145936"/>
            <a:ext cx="7142840" cy="109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130304" y="4145936"/>
            <a:ext cx="1266216" cy="1097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8396522" y="4145936"/>
            <a:ext cx="1264649" cy="109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9661172" y="4145936"/>
            <a:ext cx="1266216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0927389" y="4145936"/>
            <a:ext cx="1264649" cy="109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8336" y="1584605"/>
            <a:ext cx="4307664" cy="430766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12267" y="3732107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70251" y="3732107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735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733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41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768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7536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4384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17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8" tIns="60938" rIns="121878" bIns="60938" anchor="ctr"/>
          <a:lstStyle/>
          <a:p>
            <a:pPr algn="ctr" defTabSz="1219170">
              <a:defRPr/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47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2006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2006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33607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768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536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4384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52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938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38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5A435E5-AED3-4186-8496-9DF5CA6E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55881"/>
            <a:ext cx="10312400" cy="91947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235D30E-763D-4751-A08C-3A999F38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" y="1056640"/>
            <a:ext cx="10515600" cy="5160963"/>
          </a:xfrm>
        </p:spPr>
        <p:txBody>
          <a:bodyPr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n"/>
              <a:defRPr/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p"/>
              <a:defRPr/>
            </a:lvl2pPr>
            <a:lvl3pPr marL="1143000" indent="-228600">
              <a:lnSpc>
                <a:spcPct val="110000"/>
              </a:lnSpc>
              <a:buFont typeface="Wingdings" panose="05000000000000000000" pitchFamily="2" charset="2"/>
              <a:buChar char="u"/>
              <a:defRPr/>
            </a:lvl3pPr>
            <a:lvl4pPr marL="1600200" indent="-228600">
              <a:lnSpc>
                <a:spcPct val="110000"/>
              </a:lnSpc>
              <a:buFontTx/>
              <a:buBlip>
                <a:blip r:embed="rId2"/>
              </a:buBlip>
              <a:defRPr/>
            </a:lvl4pPr>
            <a:lvl5pPr marL="2057400" indent="-228600">
              <a:lnSpc>
                <a:spcPct val="11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六边形 9"/>
          <p:cNvSpPr/>
          <p:nvPr userDrawn="1"/>
        </p:nvSpPr>
        <p:spPr>
          <a:xfrm>
            <a:off x="11430000" y="193040"/>
            <a:ext cx="609600" cy="538480"/>
          </a:xfrm>
          <a:prstGeom prst="hexagon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8C94E0B-2656-48BB-9F85-7EC11AA9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780" y="259397"/>
            <a:ext cx="54102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223520" y="193040"/>
            <a:ext cx="701040" cy="538480"/>
          </a:xfrm>
          <a:prstGeom prst="parallelogram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4572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520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225157" y="1594192"/>
            <a:ext cx="4307664" cy="430766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98016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1587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2188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79164" y="3748024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79414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54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45720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2585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3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377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01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3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377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01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3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377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901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443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40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10400" y="1341120"/>
            <a:ext cx="3657600" cy="3657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528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1816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4064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54350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/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781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36600" y="40640"/>
            <a:ext cx="10515600" cy="699419"/>
          </a:xfrm>
          <a:prstGeom prst="rect">
            <a:avLst/>
          </a:prstGeom>
        </p:spPr>
        <p:txBody>
          <a:bodyPr lIns="60958" tIns="30479" rIns="60958" bIns="30479" anchor="ctr"/>
          <a:lstStyle>
            <a:lvl1pPr algn="l">
              <a:defRPr sz="4000" b="1">
                <a:solidFill>
                  <a:srgbClr val="2150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6" name="内容占位符 44"/>
          <p:cNvSpPr>
            <a:spLocks noGrp="1"/>
          </p:cNvSpPr>
          <p:nvPr>
            <p:ph idx="1"/>
          </p:nvPr>
        </p:nvSpPr>
        <p:spPr>
          <a:xfrm>
            <a:off x="811530" y="1056640"/>
            <a:ext cx="10515600" cy="5160963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0000"/>
              </a:lnSpc>
              <a:buFont typeface="Wingdings" panose="05000000000000000000" pitchFamily="2" charset="2"/>
              <a:buChar char="u"/>
              <a:defRPr b="1">
                <a:solidFill>
                  <a:srgbClr val="3859CD"/>
                </a:solidFill>
              </a:defRPr>
            </a:lvl1pPr>
            <a:lvl2pPr>
              <a:lnSpc>
                <a:spcPct val="110000"/>
              </a:lnSpc>
              <a:defRPr b="1">
                <a:solidFill>
                  <a:srgbClr val="3859CD"/>
                </a:solidFill>
              </a:defRPr>
            </a:lvl2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Df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fggfhj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18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181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3569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5DE1A8-F8A6-46DB-8DBE-B435FD79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215C7A9-157F-4561-82CF-B1C7D6A6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35B9E45-3A51-45B5-99E7-A8DEDF9E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28DD44E-46AD-4B23-A455-CAB7DCC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CB7511-71E1-468B-B646-577DAF7C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0452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3439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256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0932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03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7262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22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8200" y="4038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22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3000" y="4038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4928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2480" y="172212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2480" y="403860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08960" y="172212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08960" y="403860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15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010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196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284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36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560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84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408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36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560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84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08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455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803400"/>
            <a:ext cx="103632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488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52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16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430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A0D50F-E069-49CD-AB4C-6836936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54B001C-41CA-4F88-86D6-B1EBF07FB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00BEF23-7A0B-4FA6-A868-75F19C40D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61DFAE1-6A69-4CD6-823E-E7A7995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D72E1BD-FC2F-43A6-8092-2A1420C6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第死章 组合逻辑电路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64DE20D-CE94-4100-9318-5778AF8F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/>
          </p:nvPr>
        </p:nvSpPr>
        <p:spPr>
          <a:xfrm>
            <a:off x="838200" y="1558798"/>
            <a:ext cx="7326941" cy="4121405"/>
          </a:xfrm>
          <a:prstGeom prst="rect">
            <a:avLst/>
          </a:prstGeom>
        </p:spPr>
        <p:txBody>
          <a:bodyPr lIns="60958" tIns="30479" rIns="60958" bIns="30479"/>
          <a:lstStyle/>
          <a:p>
            <a:r>
              <a:rPr lang="en-US" dirty="0" smtClean="0"/>
              <a:t>Click icon to add media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9199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3" name="Title 3"/>
          <p:cNvSpPr txBox="1">
            <a:spLocks/>
          </p:cNvSpPr>
          <p:nvPr userDrawn="1"/>
        </p:nvSpPr>
        <p:spPr>
          <a:xfrm>
            <a:off x="508000" y="990600"/>
            <a:ext cx="10515600" cy="5486400"/>
          </a:xfrm>
          <a:prstGeom prst="rect">
            <a:avLst/>
          </a:prstGeom>
        </p:spPr>
        <p:txBody>
          <a:bodyPr lIns="60958" tIns="30479" rIns="60958" bIns="30479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761981" indent="-761981" defTabSz="1219170">
              <a:buFont typeface="Arial" panose="020B0604020202020204" pitchFamily="34" charset="0"/>
              <a:buChar char="•"/>
            </a:pPr>
            <a:r>
              <a:rPr lang="en-US" altLang="zh-CN" sz="3700" dirty="0" smtClean="0">
                <a:solidFill>
                  <a:srgbClr val="3859CD"/>
                </a:solidFill>
              </a:rPr>
              <a:t>Click to edit Master title style</a:t>
            </a:r>
            <a:endParaRPr lang="uk-UA" sz="3700" dirty="0">
              <a:solidFill>
                <a:srgbClr val="385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5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109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76200"/>
            <a:ext cx="9956800" cy="711200"/>
          </a:xfrm>
          <a:prstGeom prst="rect">
            <a:avLst/>
          </a:prstGeom>
        </p:spPr>
        <p:txBody>
          <a:bodyPr lIns="121917" tIns="60958" rIns="121917" bIns="60958" anchor="ctr"/>
          <a:lstStyle>
            <a:lvl1pPr>
              <a:defRPr sz="4300">
                <a:solidFill>
                  <a:srgbClr val="213F7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09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58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134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63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590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65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r>
              <a:rPr lang="zh-CN" altLang="en-US" sz="2400" dirty="0" smtClean="0">
                <a:solidFill>
                  <a:srgbClr val="44546A"/>
                </a:solidFill>
              </a:rPr>
              <a:t>第四章 组合逻辑电路</a:t>
            </a:r>
            <a:endParaRPr lang="zh-CN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6014" y="1397000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fld id="{0C913308-F349-4B6D-A68A-DD1791B4A57B}" type="slidenum">
              <a:rPr lang="zh-CN" altLang="en-US" sz="2400" smtClean="0">
                <a:solidFill>
                  <a:srgbClr val="44546A"/>
                </a:solidFill>
              </a:rPr>
              <a:pPr defTabSz="1219170"/>
              <a:t>‹#›</a:t>
            </a:fld>
            <a:endParaRPr lang="zh-CN" altLang="en-US" sz="240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3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FEB882E-D190-436B-9A12-E5598BE2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EEEA812-C68D-4E7A-92AE-7FA67409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471B704-0DA0-4007-B550-549A8967A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7D66847-95BE-42DD-A82F-212B18005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A81510D7-5FA5-4B92-A042-0DB92781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91BA46C4-CFD0-4A3C-91E1-3691F64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F6947FC5-7152-4829-8CB1-1FEF9B52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64BE311-DAF5-41FC-AB57-33E0B288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5238351-78E6-47BB-99ED-F94C4655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D634BFA-C7CD-4095-B004-7EB4BAAF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D8904D9-BE4D-4C26-A4B1-3788AA54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6DD4F54-38C8-4C1F-B002-1082C5A7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613F6D3F-4B14-4AD9-A9CB-7304D8DA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>
            <a:lvl1pPr algn="r">
              <a:defRPr sz="1600"/>
            </a:lvl1pPr>
          </a:lstStyle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892853"/>
            <a:ext cx="12192000" cy="9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612880" y="6258560"/>
            <a:ext cx="468000" cy="4680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D50D6-D2CF-467E-A564-55E2DBD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920" y="6299835"/>
            <a:ext cx="56896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264636" y="97943"/>
            <a:ext cx="7671843" cy="73215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35EB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82320" y="1016000"/>
            <a:ext cx="10657840" cy="5476560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1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7CCAE5C-B0AD-4A57-BA27-080E8693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F1DBFB-5D2A-49A3-8067-C66C8984E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5D4B2C6-9CCF-40A8-A7E4-66912F7E0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CCEC5AE-C319-4BFE-BB40-C6D5E22E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B0ACA21-C9D9-48CA-8D60-FE973094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079D310-7B48-400A-B879-53F542FC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8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527F26E-CA53-4F21-9656-0193659A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28355588-3F62-4B6B-9A44-E99FB015B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AF7EDDB-D3AF-4D17-B530-695CCB1B6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760D030-3B34-4672-B6BA-2F505527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73FE698-F6CE-4867-88F1-42CA9E3E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41A49B5-CF2E-4EC1-A59E-4F6DC7FF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E895A2AD-0E84-4541-B5FE-A4F4F24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0BF11F8-BF27-469A-A78A-1587C5D5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C018708-E175-48D1-AC20-CC01C8888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650EE11-0B44-4442-BB7A-811319244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第一章 概论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B14C267-CEAD-45E5-8B69-D21EB6181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4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6"/>
          <p:cNvCxnSpPr/>
          <p:nvPr/>
        </p:nvCxnSpPr>
        <p:spPr>
          <a:xfrm flipV="1">
            <a:off x="406400" y="804657"/>
            <a:ext cx="11094720" cy="1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5"/>
          <p:cNvSpPr>
            <a:spLocks/>
          </p:cNvSpPr>
          <p:nvPr/>
        </p:nvSpPr>
        <p:spPr bwMode="auto">
          <a:xfrm rot="5400000">
            <a:off x="11450010" y="513391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5"/>
          </a:solidFill>
          <a:ln w="12700">
            <a:solidFill>
              <a:schemeClr val="accent5"/>
            </a:soli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zh-CN" altLang="en-US" sz="19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Slide Number Placeholder 5"/>
          <p:cNvSpPr txBox="1">
            <a:spLocks/>
          </p:cNvSpPr>
          <p:nvPr/>
        </p:nvSpPr>
        <p:spPr>
          <a:xfrm>
            <a:off x="11486084" y="614085"/>
            <a:ext cx="480000" cy="30480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defTabSz="1219170">
              <a:defRPr/>
            </a:pPr>
            <a:fld id="{857B18ED-D931-45F4-8873-1BEDAB4DC03E}" type="slidenum">
              <a:rPr lang="en-JM" sz="1600" smtClean="0">
                <a:solidFill>
                  <a:prstClr val="white"/>
                </a:solidFill>
              </a:rPr>
              <a:pPr defTabSz="1219170">
                <a:defRPr/>
              </a:pPr>
              <a:t>‹#›</a:t>
            </a:fld>
            <a:endParaRPr lang="en-JM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slide" Target="slide4.xml"/><Relationship Id="rId5" Type="http://schemas.openxmlformats.org/officeDocument/2006/relationships/image" Target="../media/image12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slide" Target="slide4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46.xml"/><Relationship Id="rId4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slide" Target="slide4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33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1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31.xml"/><Relationship Id="rId7" Type="http://schemas.openxmlformats.org/officeDocument/2006/relationships/slide" Target="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2.png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13.xml"/><Relationship Id="rId4" Type="http://schemas.openxmlformats.org/officeDocument/2006/relationships/slide" Target="slide10.xml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slide" Target="slide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47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60.xml"/><Relationship Id="rId4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slide" Target="slide46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49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slide" Target="slide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5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9.png"/><Relationship Id="rId10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e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slide" Target="slide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431741" cy="2387600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《</a:t>
            </a:r>
            <a:r>
              <a:rPr lang="zh-CN" altLang="en-US" dirty="0" smtClean="0"/>
              <a:t>数字电路设计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0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7516" y="1031718"/>
            <a:ext cx="111749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、串行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进位加法器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实现多位二进制数相加的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电路。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实现两个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位二进制数据的加法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串行加法器：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所有位都使用同一个全加器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实现加法运算（即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位二进制加法器需要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个全加器及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个移位寄存器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并行加法器：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位都单独使用一个全加器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实现加法运算（即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位二进制加法器使用了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全加器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进位方式不同，并行加法器可以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分为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串行</a:t>
            </a:r>
            <a:r>
              <a:rPr lang="zh-CN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进位（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Ripple Carry</a:t>
            </a:r>
            <a:r>
              <a:rPr lang="zh-CN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并行加法器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0" lvl="3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先行进位</a:t>
            </a:r>
            <a:r>
              <a:rPr lang="zh-CN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Look-ahead Carry</a:t>
            </a:r>
            <a:r>
              <a:rPr lang="zh-CN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并行加法器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21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946" y="1031718"/>
            <a:ext cx="1152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defTabSz="540000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r>
              <a:rPr lang="zh-CN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串行</a:t>
            </a:r>
            <a:r>
              <a:rPr lang="zh-CN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进位</a:t>
            </a:r>
            <a:r>
              <a:rPr lang="zh-CN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加法器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zh-CN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、串行进位</a:t>
            </a:r>
            <a:r>
              <a:rPr lang="zh-CN" altLang="en-US" dirty="0" smtClean="0">
                <a:solidFill>
                  <a:srgbClr val="FF0000"/>
                </a:solidFill>
              </a:rPr>
              <a:t>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89352"/>
              </p:ext>
            </p:extLst>
          </p:nvPr>
        </p:nvGraphicFramePr>
        <p:xfrm>
          <a:off x="412015" y="1814946"/>
          <a:ext cx="11013559" cy="2660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45" name="Visio" r:id="rId4" imgW="4445038" imgH="1073520" progId="Visio.Drawing.11">
                  <p:embed/>
                </p:oleObj>
              </mc:Choice>
              <mc:Fallback>
                <p:oleObj name="Visio" r:id="rId4" imgW="4445038" imgH="1073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15" y="1814946"/>
                        <a:ext cx="11013559" cy="266007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45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3769" y="1031718"/>
            <a:ext cx="7048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3859CD"/>
              </a:buCl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4.18】	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假设每个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全加器的内部结构都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如右图所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，且所有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逻辑门的通过延迟时间均为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分析下图中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正确产生和数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的运算时间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、串行进位加法器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33981"/>
              </p:ext>
            </p:extLst>
          </p:nvPr>
        </p:nvGraphicFramePr>
        <p:xfrm>
          <a:off x="314451" y="3459311"/>
          <a:ext cx="11617325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76" name="Visio" r:id="rId4" imgW="4512030" imgH="1073520" progId="Visio.Drawing.11">
                  <p:embed/>
                </p:oleObj>
              </mc:Choice>
              <mc:Fallback>
                <p:oleObj name="Visio" r:id="rId4" imgW="4512030" imgH="107352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51" y="3459311"/>
                        <a:ext cx="11617325" cy="2763838"/>
                      </a:xfrm>
                      <a:prstGeom prst="rect">
                        <a:avLst/>
                      </a:prstGeom>
                      <a:solidFill>
                        <a:srgbClr val="D6DCE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07" y="6304739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" name="矩形 1"/>
          <p:cNvSpPr/>
          <p:nvPr/>
        </p:nvSpPr>
        <p:spPr>
          <a:xfrm>
            <a:off x="306664" y="2755890"/>
            <a:ext cx="10914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，延迟时间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2t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，延迟时间为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</a:t>
            </a:r>
            <a:r>
              <a:rPr lang="en-US" altLang="zh-CN" sz="2400" b="1" baseline="-25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780966"/>
              </p:ext>
            </p:extLst>
          </p:nvPr>
        </p:nvGraphicFramePr>
        <p:xfrm>
          <a:off x="7813323" y="805069"/>
          <a:ext cx="437867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77" name="Visio" r:id="rId9" imgW="2785341" imgH="1305450" progId="Visio.Drawing.11">
                  <p:embed/>
                </p:oleObj>
              </mc:Choice>
              <mc:Fallback>
                <p:oleObj name="Visio" r:id="rId9" imgW="2785341" imgH="1305450" progId="Visio.Drawing.11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3323" y="805069"/>
                        <a:ext cx="4378677" cy="2057400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17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0946" y="1031718"/>
                <a:ext cx="11526982" cy="3891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、先行进位加法器</a:t>
                </a:r>
                <a:endParaRPr lang="en-US" altLang="zh-CN" sz="2400" b="1" kern="1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）先行进位电路：</a:t>
                </a:r>
                <a:endParaRPr lang="en-US" altLang="zh-CN" sz="2400" b="1" kern="100" dirty="0" smtClean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400" b="1" kern="10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位全加器</a:t>
                </a:r>
                <a:r>
                  <a:rPr lang="en-US" altLang="zh-CN" sz="2400" b="1" kern="10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r>
                  <a:rPr lang="en-US" altLang="zh-CN" sz="2400" b="1" kern="100" baseline="-2500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的进位输出函数为：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+(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 i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引入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两个函数：</a:t>
                </a: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6" y="1031718"/>
                <a:ext cx="11526982" cy="3891450"/>
              </a:xfrm>
              <a:prstGeom prst="rect">
                <a:avLst/>
              </a:prstGeom>
              <a:blipFill rotWithShape="1">
                <a:blip r:embed="rId3"/>
                <a:stretch>
                  <a:fillRect l="-740" b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189894" y="3235861"/>
            <a:ext cx="6175182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kern="100" baseline="-25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：进位产生函数</a:t>
            </a:r>
            <a:r>
              <a:rPr lang="zh-CN" altLang="zh-CN" sz="24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，当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本位参加运算的两个数据位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都为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时，能产生往高位的进位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i+1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87103" y="5093374"/>
                <a:ext cx="1086277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kern="100" baseline="-25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进位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传递函数</a:t>
                </a: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本位参加运算的两个数据位</a:t>
                </a: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Ai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Bi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至少有一个为</a:t>
                </a: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时，能将低位的进位</a:t>
                </a: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Ci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向高位传递，即如果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kern="10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kern="10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kern="10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kern="10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kern="10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时，进位输出</a:t>
                </a:r>
                <a:r>
                  <a:rPr lang="en-US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b="1" kern="100" baseline="-25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i+1</a:t>
                </a:r>
                <a:r>
                  <a:rPr lang="en-US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=C</a:t>
                </a:r>
                <a:r>
                  <a:rPr lang="en-US" altLang="zh-CN" sz="2400" b="1" kern="100" baseline="-25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endParaRPr lang="zh-CN" altLang="en-US" sz="2400" b="1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3" y="5093374"/>
                <a:ext cx="1086277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730" r="-898"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8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0946" y="1707570"/>
                <a:ext cx="11526982" cy="2329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269240"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 smtClean="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kern="100" smtClean="0">
                                  <a:effectLst/>
                                  <a:latin typeface="Cambria Math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b="1" i="1" kern="100" smtClean="0">
                                  <a:effectLst/>
                                  <a:latin typeface="Cambria Math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𝑮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𝑪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400" b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       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2400" b="1" i="1" kern="100" smtClean="0">
                                              <a:effectLst/>
                                              <a:latin typeface="Cambria Math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𝟎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𝟎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𝟎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 smtClean="0">
                                              <a:effectLst/>
                                              <a:latin typeface="Cambria Math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           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  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𝑮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𝑮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𝑮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𝑪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         </m:t>
                                    </m:r>
                                  </m:e>
                                </m:mr>
                              </m:m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6" y="1707570"/>
                <a:ext cx="11526982" cy="23293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</a:t>
            </a:r>
            <a:r>
              <a:rPr lang="zh-CN" altLang="en-US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12269" y="4228159"/>
            <a:ext cx="10866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的进位输出，均依赖于各个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kern="1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信号，仅由输入信号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即可产生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先行进位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进位提前且同时产生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的进位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方法。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07345" y="1097480"/>
                <a:ext cx="48269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8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45" y="1097480"/>
                <a:ext cx="482692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7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491677"/>
              </p:ext>
            </p:extLst>
          </p:nvPr>
        </p:nvGraphicFramePr>
        <p:xfrm>
          <a:off x="1229846" y="1050068"/>
          <a:ext cx="8669496" cy="5712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0" name="Visio" r:id="rId4" imgW="6330025" imgH="4166910" progId="Visio.Drawing.11">
                  <p:embed/>
                </p:oleObj>
              </mc:Choice>
              <mc:Fallback>
                <p:oleObj name="Visio" r:id="rId4" imgW="6330025" imgH="41669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846" y="1050068"/>
                        <a:ext cx="8669496" cy="571268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0194252" y="1062245"/>
            <a:ext cx="7309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位先行进位电路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946" y="1031718"/>
            <a:ext cx="1152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）先行进位加法器：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用先行进位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产生各个进位的加法器。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017762"/>
              </p:ext>
            </p:extLst>
          </p:nvPr>
        </p:nvGraphicFramePr>
        <p:xfrm>
          <a:off x="717383" y="2389517"/>
          <a:ext cx="10388357" cy="420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1" name="Visio" r:id="rId4" imgW="5026904" imgH="2032830" progId="Visio.Drawing.11">
                  <p:embed/>
                </p:oleObj>
              </mc:Choice>
              <mc:Fallback>
                <p:oleObj name="Visio" r:id="rId4" imgW="5026904" imgH="20328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383" y="2389517"/>
                        <a:ext cx="10388357" cy="42038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81286" y="3479101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2572" y="3545089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5005" y="3545089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232" y="4289806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0360" y="4289806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0739" y="4308660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05721" y="4308660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8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4" grpId="0"/>
      <p:bldP spid="15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9015" y="1031718"/>
            <a:ext cx="110301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4.19】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仍旧假设所有逻辑门的通过延迟时间均为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分析图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的先行进位加法器，正确产生和数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的运算时间。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先行进位电路→进位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~C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数据位、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400" b="1" baseline="-25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（一级与门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或门）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400" b="1" baseline="-250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~C</a:t>
            </a:r>
            <a:r>
              <a:rPr lang="en-US" altLang="zh-CN" sz="2400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一级或门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→和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1t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综上：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4t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的时间能正确产生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，经过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的时间能正确产生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05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600" y="1031718"/>
            <a:ext cx="11208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540000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加法器</a:t>
            </a:r>
            <a:r>
              <a:rPr lang="zh-CN" altLang="zh-CN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74LS83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74LS283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，两者功能一致，但引脚排列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540000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74LS283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芯片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内部是采用超前进位电路和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个全加器来实现加法运算的，最低位进位输入为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，最高位进位输出为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 B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+C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={C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F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F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F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F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20431"/>
              </p:ext>
            </p:extLst>
          </p:nvPr>
        </p:nvGraphicFramePr>
        <p:xfrm>
          <a:off x="3401476" y="3489701"/>
          <a:ext cx="4531369" cy="2806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7" name="Visio" r:id="rId4" imgW="2303964" imgH="1416690" progId="Visio.Drawing.11">
                  <p:embed/>
                </p:oleObj>
              </mc:Choice>
              <mc:Fallback>
                <p:oleObj name="Visio" r:id="rId4" imgW="2303964" imgH="14166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476" y="3489701"/>
                        <a:ext cx="4531369" cy="280632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1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946" y="1031718"/>
            <a:ext cx="11526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）多片加法器的级联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位加法器，由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74LS283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加法器构成，各片之间的进位串行传递。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984288"/>
              </p:ext>
            </p:extLst>
          </p:nvPr>
        </p:nvGraphicFramePr>
        <p:xfrm>
          <a:off x="577125" y="2376426"/>
          <a:ext cx="11037750" cy="3109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3" name="Visio" r:id="rId4" imgW="5509091" imgH="1549800" progId="Visio.Drawing.11">
                  <p:embed/>
                </p:oleObj>
              </mc:Choice>
              <mc:Fallback>
                <p:oleObj name="Visio" r:id="rId4" imgW="5509091" imgH="15498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125" y="2376426"/>
                        <a:ext cx="11037750" cy="31099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33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038997B9-E18D-4FAA-A43D-167DDAD80445}"/>
              </a:ext>
            </a:extLst>
          </p:cNvPr>
          <p:cNvSpPr txBox="1">
            <a:spLocks/>
          </p:cNvSpPr>
          <p:nvPr/>
        </p:nvSpPr>
        <p:spPr>
          <a:xfrm>
            <a:off x="272406" y="165452"/>
            <a:ext cx="5671194" cy="6981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4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 组合逻辑电路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150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="" xmlns:a16="http://schemas.microsoft.com/office/drawing/2014/main" id="{E9565A2F-F618-42FC-8E7D-701C3E7FAF00}"/>
              </a:ext>
            </a:extLst>
          </p:cNvPr>
          <p:cNvSpPr/>
          <p:nvPr/>
        </p:nvSpPr>
        <p:spPr>
          <a:xfrm>
            <a:off x="1920857" y="1579519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="" xmlns:a16="http://schemas.microsoft.com/office/drawing/2014/main" id="{177E5E7B-FD82-4D8F-958A-30F60EC6B963}"/>
              </a:ext>
            </a:extLst>
          </p:cNvPr>
          <p:cNvSpPr/>
          <p:nvPr/>
        </p:nvSpPr>
        <p:spPr>
          <a:xfrm>
            <a:off x="3206296" y="1562889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组合逻辑电路概述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="" xmlns:a16="http://schemas.microsoft.com/office/drawing/2014/main" id="{790647E3-2D8B-4E04-81E4-EF2F7FA0DB13}"/>
              </a:ext>
            </a:extLst>
          </p:cNvPr>
          <p:cNvSpPr/>
          <p:nvPr/>
        </p:nvSpPr>
        <p:spPr>
          <a:xfrm>
            <a:off x="1920857" y="2411726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="" xmlns:a16="http://schemas.microsoft.com/office/drawing/2014/main" id="{0456C634-CAC8-49F1-9A41-BBAD38FF4C7B}"/>
              </a:ext>
            </a:extLst>
          </p:cNvPr>
          <p:cNvSpPr/>
          <p:nvPr/>
        </p:nvSpPr>
        <p:spPr>
          <a:xfrm>
            <a:off x="3206296" y="2395096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组合逻辑电路的分析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=""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20857" y="3243933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=""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206296" y="3227303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组合逻辑电路的设计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=""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920857" y="4076140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=""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206296" y="4059510"/>
            <a:ext cx="6120000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组合逻辑电路中的竞争与冒险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B7D277CF-D310-4642-B89B-343726620C71}"/>
              </a:ext>
            </a:extLst>
          </p:cNvPr>
          <p:cNvCxnSpPr/>
          <p:nvPr/>
        </p:nvCxnSpPr>
        <p:spPr>
          <a:xfrm>
            <a:off x="0" y="1088570"/>
            <a:ext cx="8715150" cy="0"/>
          </a:xfrm>
          <a:prstGeom prst="line">
            <a:avLst/>
          </a:prstGeom>
          <a:ln w="76200">
            <a:solidFill>
              <a:srgbClr val="23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>
            <a:extLst>
              <a:ext uri="{FF2B5EF4-FFF2-40B4-BE49-F238E27FC236}">
                <a16:creationId xmlns=""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20857" y="4900076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.5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=""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206296" y="4883446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经典的组合逻辑电路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23" name="平行四边形 22">
            <a:extLst>
              <a:ext uri="{FF2B5EF4-FFF2-40B4-BE49-F238E27FC236}">
                <a16:creationId xmlns=""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911893" y="5777107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=""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197332" y="5760477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2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4200" y="1015999"/>
                <a:ext cx="11150600" cy="3900129"/>
              </a:xfrm>
            </p:spPr>
            <p:txBody>
              <a:bodyPr>
                <a:noAutofit/>
              </a:bodyPr>
              <a:lstStyle/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</a:pPr>
                <a:r>
                  <a:rPr lang="en-US" altLang="zh-CN" sz="2400" dirty="0"/>
                  <a:t>C</a:t>
                </a:r>
                <a:r>
                  <a:rPr lang="en-US" altLang="zh-CN" sz="2400" baseline="-25000" dirty="0"/>
                  <a:t>4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C</a:t>
                </a:r>
                <a:r>
                  <a:rPr lang="en-US" altLang="zh-CN" sz="2400" baseline="-25000" dirty="0"/>
                  <a:t>8</a:t>
                </a:r>
                <a:r>
                  <a:rPr lang="zh-CN" altLang="en-US" sz="2400" dirty="0"/>
                  <a:t>、</a:t>
                </a:r>
                <a:r>
                  <a:rPr lang="en-US" altLang="zh-CN" sz="2400" dirty="0" smtClean="0"/>
                  <a:t>C</a:t>
                </a:r>
                <a:r>
                  <a:rPr lang="en-US" altLang="zh-CN" sz="2400" baseline="-25000" dirty="0" smtClean="0"/>
                  <a:t>12</a:t>
                </a:r>
                <a:r>
                  <a:rPr lang="zh-CN" altLang="en-US" sz="2400" dirty="0" smtClean="0"/>
                  <a:t>：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片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间的进位，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它们有依赖关系</a:t>
                </a:r>
                <a:r>
                  <a:rPr lang="zh-CN" altLang="en-US" sz="2400" dirty="0"/>
                  <a:t>，从低到高逐片传递。显然这种依赖使得运算速度大大降低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</a:pP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解决方法：</a:t>
                </a:r>
                <a:r>
                  <a:rPr lang="zh-CN" altLang="en-US" sz="2400" dirty="0" smtClean="0"/>
                  <a:t>按照上述方法</a:t>
                </a:r>
                <a:r>
                  <a:rPr lang="zh-CN" altLang="en-US" sz="2400" dirty="0"/>
                  <a:t>，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超前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产生片间的进位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</a:pPr>
                <a:r>
                  <a:rPr lang="zh-CN" altLang="en-US" sz="2400" dirty="0" smtClean="0"/>
                  <a:t>将</a:t>
                </a:r>
                <a:r>
                  <a:rPr lang="en-US" altLang="zh-CN" sz="2400" dirty="0" smtClean="0"/>
                  <a:t>C</a:t>
                </a:r>
                <a:r>
                  <a:rPr lang="en-US" altLang="zh-CN" sz="2400" baseline="-25000" dirty="0" smtClean="0"/>
                  <a:t>4</a:t>
                </a:r>
                <a:r>
                  <a:rPr lang="zh-CN" altLang="en-US" sz="2400" dirty="0" smtClean="0"/>
                  <a:t>表达式一部分</a:t>
                </a:r>
                <a:r>
                  <a:rPr lang="zh-CN" altLang="en-US" sz="2400" dirty="0"/>
                  <a:t>抽取出来，作为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本片进位产生函数</a:t>
                </a:r>
                <a:r>
                  <a:rPr lang="en-US" altLang="zh-CN" sz="2400" dirty="0">
                    <a:solidFill>
                      <a:srgbClr val="0000CC"/>
                    </a:solidFill>
                  </a:rPr>
                  <a:t>F</a:t>
                </a:r>
                <a:r>
                  <a:rPr lang="en-US" altLang="zh-CN" sz="2400" baseline="-25000" dirty="0">
                    <a:solidFill>
                      <a:srgbClr val="0000CC"/>
                    </a:solidFill>
                  </a:rPr>
                  <a:t>G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和进位传递函数</a:t>
                </a:r>
                <a:r>
                  <a:rPr lang="en-US" altLang="zh-CN" sz="2400" dirty="0">
                    <a:solidFill>
                      <a:srgbClr val="0000CC"/>
                    </a:solidFill>
                  </a:rPr>
                  <a:t>F</a:t>
                </a:r>
                <a:r>
                  <a:rPr lang="en-US" altLang="zh-CN" sz="2400" baseline="-25000" dirty="0"/>
                  <a:t>P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228600" algn="just">
                  <a:lnSpc>
                    <a:spcPct val="130000"/>
                  </a:lnSpc>
                </a:pPr>
                <a:r>
                  <a:rPr lang="en-US" altLang="zh-CN" sz="2400" dirty="0" smtClean="0"/>
                  <a:t> C</a:t>
                </a:r>
                <a:r>
                  <a:rPr lang="en-US" altLang="zh-CN" sz="2400" baseline="-25000" dirty="0" smtClean="0"/>
                  <a:t>4</a:t>
                </a:r>
                <a:r>
                  <a:rPr lang="zh-CN" altLang="en-US" sz="2400" dirty="0"/>
                  <a:t>的表达式简化为：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altLang="zh-CN" sz="2400" kern="100" dirty="0" smtClean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4200" y="1015999"/>
                <a:ext cx="11150600" cy="3900129"/>
              </a:xfrm>
              <a:blipFill rotWithShape="1">
                <a:blip r:embed="rId2"/>
                <a:stretch>
                  <a:fillRect l="-765" r="-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平行四边形 5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88915" y="4847499"/>
                <a:ext cx="10600198" cy="1677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同理可以写出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的表达式，并逐个迭代，得：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𝟖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𝟖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1" i="1" kern="10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5" y="4847499"/>
                <a:ext cx="10600198" cy="1677895"/>
              </a:xfrm>
              <a:prstGeom prst="rect">
                <a:avLst/>
              </a:prstGeom>
              <a:blipFill rotWithShape="1">
                <a:blip r:embed="rId3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1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6588419" y="2912360"/>
            <a:ext cx="19060858" cy="6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3137" y="1031718"/>
            <a:ext cx="1109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540000">
              <a:lnSpc>
                <a:spcPct val="150000"/>
              </a:lnSpc>
              <a:spcAft>
                <a:spcPts val="0"/>
              </a:spcAft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74LS182</a:t>
            </a:r>
            <a:r>
              <a:rPr lang="zh-CN" altLang="en-US" sz="2400" b="1" kern="100" dirty="0" smtClean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位的先行进位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电路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先行进位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CPG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Carry Propagation Generator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kern="1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" name="Rectangle 294"/>
          <p:cNvSpPr>
            <a:spLocks noChangeArrowheads="1"/>
          </p:cNvSpPr>
          <p:nvPr/>
        </p:nvSpPr>
        <p:spPr bwMode="auto">
          <a:xfrm>
            <a:off x="3713018" y="5112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366164"/>
              </p:ext>
            </p:extLst>
          </p:nvPr>
        </p:nvGraphicFramePr>
        <p:xfrm>
          <a:off x="6689560" y="2008006"/>
          <a:ext cx="5044949" cy="3104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4" name="Visio" r:id="rId4" imgW="2333408" imgH="1439910" progId="Visio.Drawing.11">
                  <p:embed/>
                </p:oleObj>
              </mc:Choice>
              <mc:Fallback>
                <p:oleObj name="Visio" r:id="rId4" imgW="2333408" imgH="14399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560" y="2008006"/>
                        <a:ext cx="5044949" cy="310432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49229" y="2227853"/>
                <a:ext cx="6037590" cy="2309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 err="1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CI</a:t>
                </a:r>
                <a:r>
                  <a:rPr lang="en-US" altLang="zh-CN" sz="2400" b="1" kern="100" baseline="-25000" dirty="0" err="1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endParaRPr lang="en-US" altLang="zh-CN" sz="2400" b="1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进位</a:t>
                </a:r>
                <a:r>
                  <a:rPr lang="en-US" altLang="zh-CN" sz="2400" b="1" kern="1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CI</a:t>
                </a:r>
                <a:r>
                  <a:rPr lang="en-US" altLang="zh-CN" sz="2400" b="1" kern="100" baseline="-250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n+x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CI</a:t>
                </a:r>
                <a:r>
                  <a:rPr lang="en-US" altLang="zh-CN" sz="2400" b="1" kern="100" baseline="-250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n+y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CI</a:t>
                </a:r>
                <a:r>
                  <a:rPr lang="en-US" altLang="zh-CN" sz="2400" b="1" kern="100" baseline="-250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n+z</a:t>
                </a: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，片间</a:t>
                </a:r>
                <a:r>
                  <a:rPr lang="zh-CN" altLang="en-US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超前</a:t>
                </a:r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进位</a:t>
                </a:r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和片间进位传递信号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b="1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29" y="2227853"/>
                <a:ext cx="6037590" cy="2309478"/>
              </a:xfrm>
              <a:prstGeom prst="rect">
                <a:avLst/>
              </a:prstGeom>
              <a:blipFill rotWithShape="1">
                <a:blip r:embed="rId6"/>
                <a:stretch>
                  <a:fillRect l="-1414" r="-1515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50829" y="5112327"/>
                <a:ext cx="8661206" cy="129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3859CD"/>
                  </a:buClr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29" y="5112327"/>
                <a:ext cx="8661206" cy="129490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6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0946" y="1031718"/>
                <a:ext cx="11285169" cy="410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74LS182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位多功能算术逻辑运算单元（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ALU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Arithmetic &amp; Logic Unit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级联，实现超过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位的、有二级先行进位的多功能运算器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譬如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一片</a:t>
                </a:r>
                <a:r>
                  <a:rPr lang="en-US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74LS182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74LS181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级联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实现</a:t>
                </a:r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位的、片内和片间都是超前进位的多功能</a:t>
                </a:r>
                <a:r>
                  <a:rPr lang="zh-CN" altLang="zh-CN" sz="2400" b="1" kern="100" dirty="0" smtClean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运算器</a:t>
                </a:r>
                <a:endParaRPr lang="en-US" altLang="zh-CN" sz="2400" b="1" kern="100" dirty="0" smtClean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产生本片的进位产生函数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和进位传递函数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送到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effectLst/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effectLst/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effectLst/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effectLst/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，再由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送入各片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，最后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74LS181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计算输出运算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结果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6" y="1031718"/>
                <a:ext cx="11285169" cy="4108753"/>
              </a:xfrm>
              <a:prstGeom prst="rect">
                <a:avLst/>
              </a:prstGeom>
              <a:blipFill rotWithShape="1">
                <a:blip r:embed="rId3"/>
                <a:stretch>
                  <a:fillRect l="-756" r="-3512" b="-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0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、先行进位加法器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717827"/>
              </p:ext>
            </p:extLst>
          </p:nvPr>
        </p:nvGraphicFramePr>
        <p:xfrm>
          <a:off x="1473159" y="1668583"/>
          <a:ext cx="9236405" cy="3603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7" name="Visio" r:id="rId4" imgW="5645508" imgH="2200770" progId="Visio.Drawing.11">
                  <p:embed/>
                </p:oleObj>
              </mc:Choice>
              <mc:Fallback>
                <p:oleObj name="Visio" r:id="rId4" imgW="5645508" imgH="22007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159" y="1668583"/>
                        <a:ext cx="9236405" cy="360336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17417" y="5417127"/>
            <a:ext cx="1047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图中省略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74LS181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的功能选择信号，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74LS181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能实现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种算术运算和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TextBox 11"/>
          <p:cNvSpPr txBox="1"/>
          <p:nvPr/>
        </p:nvSpPr>
        <p:spPr>
          <a:xfrm>
            <a:off x="2851610" y="3428131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4932" y="3494119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99398" y="3494119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94180" y="3494119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4648" y="3003419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8891" y="3022273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9081" y="3022273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0904" y="2005432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92408" y="2005432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6315" y="2024286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15523" y="2028112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12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7901" y="1031718"/>
            <a:ext cx="51470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、加法器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非常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适合应用于输出函数等于两数相加的场合。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4.20】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设计电路，实现一位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码与余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码之间的相互转换。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余三码为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编码比对：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74077"/>
              </p:ext>
            </p:extLst>
          </p:nvPr>
        </p:nvGraphicFramePr>
        <p:xfrm>
          <a:off x="5835192" y="2026763"/>
          <a:ext cx="6249737" cy="423409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7202">
                  <a:extLst>
                    <a:ext uri="{9D8B030D-6E8A-4147-A177-3AD203B41FA5}">
                      <a16:colId xmlns="" xmlns:a16="http://schemas.microsoft.com/office/drawing/2014/main" val="249809266"/>
                    </a:ext>
                  </a:extLst>
                </a:gridCol>
                <a:gridCol w="663726">
                  <a:extLst>
                    <a:ext uri="{9D8B030D-6E8A-4147-A177-3AD203B41FA5}">
                      <a16:colId xmlns="" xmlns:a16="http://schemas.microsoft.com/office/drawing/2014/main" val="3330566947"/>
                    </a:ext>
                  </a:extLst>
                </a:gridCol>
                <a:gridCol w="691003">
                  <a:extLst>
                    <a:ext uri="{9D8B030D-6E8A-4147-A177-3AD203B41FA5}">
                      <a16:colId xmlns="" xmlns:a16="http://schemas.microsoft.com/office/drawing/2014/main" val="1798612719"/>
                    </a:ext>
                  </a:extLst>
                </a:gridCol>
                <a:gridCol w="636450">
                  <a:extLst>
                    <a:ext uri="{9D8B030D-6E8A-4147-A177-3AD203B41FA5}">
                      <a16:colId xmlns="" xmlns:a16="http://schemas.microsoft.com/office/drawing/2014/main" val="1203005921"/>
                    </a:ext>
                  </a:extLst>
                </a:gridCol>
                <a:gridCol w="636451">
                  <a:extLst>
                    <a:ext uri="{9D8B030D-6E8A-4147-A177-3AD203B41FA5}">
                      <a16:colId xmlns="" xmlns:a16="http://schemas.microsoft.com/office/drawing/2014/main" val="2355218765"/>
                    </a:ext>
                  </a:extLst>
                </a:gridCol>
                <a:gridCol w="709187">
                  <a:extLst>
                    <a:ext uri="{9D8B030D-6E8A-4147-A177-3AD203B41FA5}">
                      <a16:colId xmlns="" xmlns:a16="http://schemas.microsoft.com/office/drawing/2014/main" val="3508416104"/>
                    </a:ext>
                  </a:extLst>
                </a:gridCol>
                <a:gridCol w="681911">
                  <a:extLst>
                    <a:ext uri="{9D8B030D-6E8A-4147-A177-3AD203B41FA5}">
                      <a16:colId xmlns="" xmlns:a16="http://schemas.microsoft.com/office/drawing/2014/main" val="1773230466"/>
                    </a:ext>
                  </a:extLst>
                </a:gridCol>
                <a:gridCol w="672818">
                  <a:extLst>
                    <a:ext uri="{9D8B030D-6E8A-4147-A177-3AD203B41FA5}">
                      <a16:colId xmlns="" xmlns:a16="http://schemas.microsoft.com/office/drawing/2014/main" val="2428711410"/>
                    </a:ext>
                  </a:extLst>
                </a:gridCol>
                <a:gridCol w="590989">
                  <a:extLst>
                    <a:ext uri="{9D8B030D-6E8A-4147-A177-3AD203B41FA5}">
                      <a16:colId xmlns="" xmlns:a16="http://schemas.microsoft.com/office/drawing/2014/main" val="2726080731"/>
                    </a:ext>
                  </a:extLst>
                </a:gridCol>
              </a:tblGrid>
              <a:tr h="43021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十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进</a:t>
                      </a:r>
                      <a:endParaRPr lang="en-US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制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8421BCD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码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余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码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7593046"/>
                  </a:ext>
                </a:extLst>
              </a:tr>
              <a:tr h="3363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927826363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1912497125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1549770220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1363779486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3669806008"/>
                  </a:ext>
                </a:extLst>
              </a:tr>
              <a:tr h="4404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3768435094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815736954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2945701717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4152738441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950375967"/>
                  </a:ext>
                </a:extLst>
              </a:tr>
              <a:tr h="33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4147" marR="144147" marT="0" marB="0" anchor="ctr"/>
                </a:tc>
                <a:extLst>
                  <a:ext uri="{0D108BD9-81ED-4DB2-BD59-A6C34878D82A}">
                    <a16:rowId xmlns="" xmlns:a16="http://schemas.microsoft.com/office/drawing/2014/main" val="406134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indent="266700" algn="just" defTabSz="540000">
              <a:spcAft>
                <a:spcPts val="0"/>
              </a:spcAft>
            </a:pPr>
            <a:r>
              <a:rPr lang="zh-CN" altLang="zh-CN" kern="100" dirty="0" smtClean="0">
                <a:cs typeface="Times New Roman" panose="02020603050405020304" pitchFamily="18" charset="0"/>
              </a:rPr>
              <a:t>余</a:t>
            </a:r>
            <a:r>
              <a:rPr lang="en-US" altLang="zh-CN" kern="100" dirty="0">
                <a:cs typeface="Times New Roman" panose="02020603050405020304" pitchFamily="18" charset="0"/>
              </a:rPr>
              <a:t>3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码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=8421BCD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码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+0011</a:t>
            </a:r>
            <a:r>
              <a:rPr lang="zh-CN" altLang="zh-CN" kern="100" dirty="0">
                <a:cs typeface="Times New Roman" panose="02020603050405020304" pitchFamily="18" charset="0"/>
              </a:rPr>
              <a:t>，可得出：</a:t>
            </a:r>
          </a:p>
          <a:p>
            <a:pPr algn="ctr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kern="100" dirty="0">
                <a:cs typeface="Times New Roman" panose="02020603050405020304" pitchFamily="18" charset="0"/>
              </a:rPr>
              <a:t>=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+0011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algn="ctr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 =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kern="100" dirty="0">
                <a:cs typeface="Times New Roman" panose="02020603050405020304" pitchFamily="18" charset="0"/>
              </a:rPr>
              <a:t> -0011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indent="266700" algn="just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计算机中，减法是用加法实现的，</a:t>
            </a:r>
            <a:r>
              <a:rPr lang="zh-CN" altLang="zh-CN" kern="100" dirty="0">
                <a:cs typeface="Times New Roman" panose="02020603050405020304" pitchFamily="18" charset="0"/>
              </a:rPr>
              <a:t>即：</a:t>
            </a:r>
            <a:r>
              <a:rPr lang="en-US" altLang="zh-CN" kern="100" dirty="0">
                <a:cs typeface="Times New Roman" panose="02020603050405020304" pitchFamily="18" charset="0"/>
              </a:rPr>
              <a:t>X-Y</a:t>
            </a:r>
            <a:r>
              <a:rPr lang="zh-CN" altLang="zh-CN" kern="100" dirty="0">
                <a:cs typeface="Times New Roman" panose="02020603050405020304" pitchFamily="18" charset="0"/>
              </a:rPr>
              <a:t>实际上是用</a:t>
            </a:r>
            <a:r>
              <a:rPr lang="en-US" altLang="zh-CN" kern="100" dirty="0">
                <a:cs typeface="Times New Roman" panose="02020603050405020304" pitchFamily="18" charset="0"/>
              </a:rPr>
              <a:t>X</a:t>
            </a:r>
            <a:r>
              <a:rPr lang="zh-CN" altLang="zh-CN" kern="100" dirty="0">
                <a:cs typeface="Times New Roman" panose="02020603050405020304" pitchFamily="18" charset="0"/>
              </a:rPr>
              <a:t>的补码加上</a:t>
            </a:r>
            <a:r>
              <a:rPr lang="en-US" altLang="zh-CN" kern="100" dirty="0">
                <a:cs typeface="Times New Roman" panose="02020603050405020304" pitchFamily="18" charset="0"/>
              </a:rPr>
              <a:t>-Y</a:t>
            </a:r>
            <a:r>
              <a:rPr lang="zh-CN" altLang="zh-CN" kern="100" dirty="0">
                <a:cs typeface="Times New Roman" panose="02020603050405020304" pitchFamily="18" charset="0"/>
              </a:rPr>
              <a:t>的补码实现的。可对</a:t>
            </a:r>
            <a:r>
              <a:rPr lang="en-US" altLang="zh-CN" kern="100" dirty="0">
                <a:cs typeface="Times New Roman" panose="02020603050405020304" pitchFamily="18" charset="0"/>
              </a:rPr>
              <a:t>-0011</a:t>
            </a:r>
            <a:r>
              <a:rPr lang="zh-CN" altLang="zh-CN" kern="100" dirty="0">
                <a:cs typeface="Times New Roman" panose="02020603050405020304" pitchFamily="18" charset="0"/>
              </a:rPr>
              <a:t>求</a:t>
            </a:r>
            <a:r>
              <a:rPr lang="en-US" altLang="zh-CN" kern="100" dirty="0"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cs typeface="Times New Roman" panose="02020603050405020304" pitchFamily="18" charset="0"/>
              </a:rPr>
              <a:t>位二进制数的补码得</a:t>
            </a:r>
            <a:r>
              <a:rPr lang="en-US" altLang="zh-CN" kern="100" dirty="0">
                <a:cs typeface="Times New Roman" panose="02020603050405020304" pitchFamily="18" charset="0"/>
              </a:rPr>
              <a:t>1101</a:t>
            </a:r>
            <a:r>
              <a:rPr lang="zh-CN" altLang="zh-CN" kern="100" dirty="0">
                <a:cs typeface="Times New Roman" panose="02020603050405020304" pitchFamily="18" charset="0"/>
              </a:rPr>
              <a:t>。所以有：</a:t>
            </a:r>
          </a:p>
          <a:p>
            <a:pPr algn="ctr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kern="100" dirty="0">
                <a:cs typeface="Times New Roman" panose="02020603050405020304" pitchFamily="18" charset="0"/>
              </a:rPr>
              <a:t>=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+0011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algn="ctr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 =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 Y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kern="100" dirty="0">
                <a:cs typeface="Times New Roman" panose="02020603050405020304" pitchFamily="18" charset="0"/>
              </a:rPr>
              <a:t>+1101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indent="266700" algn="just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	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考虑</a:t>
            </a:r>
            <a:r>
              <a:rPr lang="zh-CN" altLang="zh-CN" kern="100" dirty="0"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cs typeface="Times New Roman" panose="02020603050405020304" pitchFamily="18" charset="0"/>
              </a:rPr>
              <a:t>位二进制加法器实现转换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indent="266700" algn="just" defTabSz="540000">
              <a:spcAft>
                <a:spcPts val="0"/>
              </a:spcAft>
            </a:pPr>
            <a:r>
              <a:rPr lang="zh-CN" altLang="zh-CN" kern="100" dirty="0" smtClean="0"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cs typeface="Times New Roman" panose="02020603050405020304" pitchFamily="18" charset="0"/>
              </a:rPr>
              <a:t>74LS283</a:t>
            </a:r>
            <a:r>
              <a:rPr lang="zh-CN" altLang="zh-CN" kern="100" dirty="0">
                <a:cs typeface="Times New Roman" panose="02020603050405020304" pitchFamily="18" charset="0"/>
              </a:rPr>
              <a:t>集成加法器，就可以很方便地实现上述加法运算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。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413513" cy="732155"/>
          </a:xfrm>
        </p:spPr>
        <p:txBody>
          <a:bodyPr>
            <a:no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51830" y="5390693"/>
            <a:ext cx="38424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码转换电路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00885" y="5311368"/>
            <a:ext cx="3842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）余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-8421BCD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码转换电路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356259"/>
              </p:ext>
            </p:extLst>
          </p:nvPr>
        </p:nvGraphicFramePr>
        <p:xfrm>
          <a:off x="840501" y="1330038"/>
          <a:ext cx="4039507" cy="380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1" name="Visio" r:id="rId4" imgW="2041935" imgH="1924830" progId="Visio.Drawing.11">
                  <p:embed/>
                </p:oleObj>
              </mc:Choice>
              <mc:Fallback>
                <p:oleObj name="Visio" r:id="rId4" imgW="2041935" imgH="192483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501" y="1330038"/>
                        <a:ext cx="4039507" cy="380078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096480"/>
              </p:ext>
            </p:extLst>
          </p:nvPr>
        </p:nvGraphicFramePr>
        <p:xfrm>
          <a:off x="6816436" y="1389695"/>
          <a:ext cx="3944608" cy="3654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2" name="Visio" r:id="rId6" imgW="2068948" imgH="1924830" progId="Visio.Drawing.11">
                  <p:embed/>
                </p:oleObj>
              </mc:Choice>
              <mc:Fallback>
                <p:oleObj name="Visio" r:id="rId6" imgW="2068948" imgH="19248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436" y="1389695"/>
                        <a:ext cx="3944608" cy="365465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9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782319" y="1016000"/>
            <a:ext cx="10854623" cy="5476560"/>
          </a:xfrm>
        </p:spPr>
        <p:txBody>
          <a:bodyPr>
            <a:normAutofit fontScale="85000" lnSpcReduction="10000"/>
          </a:bodyPr>
          <a:lstStyle/>
          <a:p>
            <a:pPr lvl="0" algn="just" defTabSz="540000">
              <a:spcAft>
                <a:spcPts val="0"/>
              </a:spcAft>
            </a:pPr>
            <a:r>
              <a:rPr lang="en-US" altLang="zh-CN" kern="100" dirty="0">
                <a:cs typeface="Times New Roman" panose="02020603050405020304" pitchFamily="18" charset="0"/>
              </a:rPr>
              <a:t>【</a:t>
            </a:r>
            <a:r>
              <a:rPr lang="zh-CN" altLang="en-US" kern="100" dirty="0">
                <a:cs typeface="Times New Roman" panose="02020603050405020304" pitchFamily="18" charset="0"/>
              </a:rPr>
              <a:t>例</a:t>
            </a:r>
            <a:r>
              <a:rPr lang="en-US" altLang="zh-CN" kern="100" dirty="0">
                <a:cs typeface="Times New Roman" panose="02020603050405020304" pitchFamily="18" charset="0"/>
              </a:rPr>
              <a:t>4.21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】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设计</a:t>
            </a:r>
            <a:r>
              <a:rPr lang="zh-CN" altLang="zh-CN" kern="100" dirty="0">
                <a:cs typeface="Times New Roman" panose="02020603050405020304" pitchFamily="18" charset="0"/>
              </a:rPr>
              <a:t>一个</a:t>
            </a:r>
            <a:r>
              <a:rPr lang="en-US" altLang="zh-CN" kern="100" dirty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码加法器，能实现</a:t>
            </a:r>
            <a:r>
              <a:rPr lang="en-US" altLang="zh-CN" kern="100" dirty="0"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位</a:t>
            </a:r>
            <a:r>
              <a:rPr lang="en-US" altLang="zh-CN" kern="100" dirty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码的加法运算。</a:t>
            </a:r>
          </a:p>
          <a:p>
            <a:pPr indent="266700" algn="just" defTabSz="540000"/>
            <a:r>
              <a:rPr lang="zh-CN" altLang="zh-CN" kern="100" dirty="0" smtClean="0">
                <a:cs typeface="Times New Roman" panose="02020603050405020304" pitchFamily="18" charset="0"/>
              </a:rPr>
              <a:t>解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位</a:t>
            </a:r>
            <a:r>
              <a:rPr lang="en-US" altLang="zh-CN" kern="100" dirty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码加法器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有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1077913" lvl="1" indent="-355600" algn="just" defTabSz="540000"/>
            <a:r>
              <a:rPr lang="en-US" altLang="zh-CN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9</a:t>
            </a:r>
            <a:r>
              <a:rPr lang="zh-CN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位</a:t>
            </a:r>
            <a:r>
              <a:rPr lang="zh-CN" altLang="zh-CN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输入</a:t>
            </a:r>
            <a:r>
              <a:rPr lang="zh-CN" altLang="en-US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：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两</a:t>
            </a:r>
            <a:r>
              <a:rPr lang="zh-CN" altLang="zh-CN" kern="100" dirty="0"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位</a:t>
            </a:r>
            <a:r>
              <a:rPr lang="en-US" altLang="zh-CN" kern="100" dirty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</a:t>
            </a:r>
            <a:r>
              <a:rPr lang="en-US" altLang="zh-CN" kern="100" dirty="0">
                <a:cs typeface="Times New Roman" panose="02020603050405020304" pitchFamily="18" charset="0"/>
              </a:rPr>
              <a:t>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A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cs typeface="Times New Roman" panose="02020603050405020304" pitchFamily="18" charset="0"/>
              </a:rPr>
              <a:t>B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B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B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B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和进位输入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C</a:t>
            </a:r>
            <a:r>
              <a:rPr lang="en-US" altLang="zh-CN" kern="100" baseline="-25000" dirty="0" smtClean="0">
                <a:cs typeface="Times New Roman" panose="02020603050405020304" pitchFamily="18" charset="0"/>
              </a:rPr>
              <a:t>0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1077913" lvl="1" indent="-355600" algn="just" defTabSz="540000"/>
            <a:r>
              <a:rPr lang="en-US" altLang="zh-CN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位</a:t>
            </a:r>
            <a:r>
              <a:rPr lang="zh-CN" altLang="zh-CN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输出</a:t>
            </a:r>
            <a:r>
              <a:rPr lang="zh-CN" altLang="en-US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码的和数</a:t>
            </a:r>
            <a:r>
              <a:rPr lang="en-US" altLang="zh-CN" kern="100" dirty="0">
                <a:cs typeface="Times New Roman" panose="02020603050405020304" pitchFamily="18" charset="0"/>
              </a:rPr>
              <a:t>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和十位的输出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C</a:t>
            </a:r>
            <a:r>
              <a:rPr lang="en-US" altLang="zh-CN" kern="100" baseline="-25000" dirty="0" smtClean="0">
                <a:cs typeface="Times New Roman" panose="02020603050405020304" pitchFamily="18" charset="0"/>
              </a:rPr>
              <a:t>10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620713" indent="-355600" algn="just" defTabSz="540000"/>
            <a:r>
              <a:rPr lang="zh-CN" altLang="zh-CN" kern="100" dirty="0" smtClean="0">
                <a:cs typeface="Times New Roman" panose="02020603050405020304" pitchFamily="18" charset="0"/>
              </a:rPr>
              <a:t>考虑</a:t>
            </a:r>
            <a:r>
              <a:rPr lang="zh-CN" altLang="zh-CN" kern="100" dirty="0">
                <a:cs typeface="Times New Roman" panose="02020603050405020304" pitchFamily="18" charset="0"/>
              </a:rPr>
              <a:t>使用普通的</a:t>
            </a:r>
            <a:r>
              <a:rPr lang="en-US" altLang="zh-CN" kern="100" dirty="0"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cs typeface="Times New Roman" panose="02020603050405020304" pitchFamily="18" charset="0"/>
              </a:rPr>
              <a:t>位二进制加法器实现，电路设计会比较简单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1077913" lvl="1" indent="-355600" algn="just" defTabSz="540000"/>
            <a:r>
              <a:rPr lang="en-US" altLang="zh-CN" kern="1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C</a:t>
            </a:r>
            <a:r>
              <a:rPr lang="en-US" altLang="zh-CN" kern="100" baseline="-25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的进位规则是“逢十进一”</a:t>
            </a:r>
            <a:r>
              <a:rPr lang="zh-CN" altLang="zh-CN" kern="100" dirty="0">
                <a:cs typeface="Times New Roman" panose="02020603050405020304" pitchFamily="18" charset="0"/>
              </a:rPr>
              <a:t>；而</a:t>
            </a:r>
            <a:r>
              <a:rPr lang="en-US" altLang="zh-CN" kern="100" dirty="0"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cs typeface="Times New Roman" panose="02020603050405020304" pitchFamily="18" charset="0"/>
              </a:rPr>
              <a:t>位二进制加法器的</a:t>
            </a:r>
            <a:r>
              <a:rPr lang="en-US" altLang="zh-CN" kern="100" dirty="0">
                <a:cs typeface="Times New Roman" panose="02020603050405020304" pitchFamily="18" charset="0"/>
              </a:rPr>
              <a:t>C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cs typeface="Times New Roman" panose="02020603050405020304" pitchFamily="18" charset="0"/>
              </a:rPr>
              <a:t>是“</a:t>
            </a:r>
            <a:r>
              <a:rPr lang="zh-CN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逢十六进一</a:t>
            </a:r>
            <a:r>
              <a:rPr lang="zh-CN" altLang="zh-CN" kern="100" dirty="0"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1077913" lvl="1" indent="-355600" algn="just" defTabSz="540000"/>
            <a:r>
              <a:rPr lang="zh-CN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需要对</a:t>
            </a:r>
            <a:r>
              <a:rPr lang="en-US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solidFill>
                  <a:srgbClr val="0000CC"/>
                </a:solidFill>
                <a:cs typeface="Times New Roman" panose="02020603050405020304" pitchFamily="18" charset="0"/>
              </a:rPr>
              <a:t>位二进制加法器的运算结果进行校正，</a:t>
            </a:r>
            <a:r>
              <a:rPr lang="zh-CN" altLang="zh-CN" kern="100" dirty="0">
                <a:cs typeface="Times New Roman" panose="02020603050405020304" pitchFamily="18" charset="0"/>
              </a:rPr>
              <a:t>才能得到正确的</a:t>
            </a:r>
            <a:r>
              <a:rPr lang="en-US" altLang="zh-CN" kern="100" dirty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码的运算和。</a:t>
            </a:r>
          </a:p>
          <a:p>
            <a:pPr marL="620713" indent="-355600" algn="just" defTabSz="540000"/>
            <a:r>
              <a:rPr lang="zh-CN" altLang="zh-CN" kern="100" dirty="0" smtClean="0">
                <a:cs typeface="Times New Roman" panose="02020603050405020304" pitchFamily="18" charset="0"/>
              </a:rPr>
              <a:t>假设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：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cs typeface="Times New Roman" panose="02020603050405020304" pitchFamily="18" charset="0"/>
              </a:rPr>
              <a:t>位二进制加法器的运算结果是</a:t>
            </a:r>
            <a:r>
              <a:rPr lang="en-US" altLang="zh-CN" kern="100" dirty="0">
                <a:cs typeface="Times New Roman" panose="02020603050405020304" pitchFamily="18" charset="0"/>
              </a:rPr>
              <a:t>{C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kern="100" dirty="0"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kern="100" dirty="0">
                <a:cs typeface="Times New Roman" panose="02020603050405020304" pitchFamily="18" charset="0"/>
              </a:rPr>
              <a:t>}</a:t>
            </a:r>
            <a:r>
              <a:rPr lang="zh-CN" altLang="zh-CN" kern="100" dirty="0">
                <a:cs typeface="Times New Roman" panose="02020603050405020304" pitchFamily="18" charset="0"/>
              </a:rPr>
              <a:t>，而</a:t>
            </a:r>
            <a:r>
              <a:rPr lang="en-US" altLang="zh-CN" kern="100" dirty="0">
                <a:cs typeface="Times New Roman" panose="02020603050405020304" pitchFamily="18" charset="0"/>
              </a:rPr>
              <a:t>8421BCD</a:t>
            </a:r>
            <a:r>
              <a:rPr lang="zh-CN" altLang="zh-CN" kern="100" dirty="0">
                <a:cs typeface="Times New Roman" panose="02020603050405020304" pitchFamily="18" charset="0"/>
              </a:rPr>
              <a:t>码的正确运算结果为</a:t>
            </a:r>
            <a:r>
              <a:rPr lang="en-US" altLang="zh-CN" kern="100" dirty="0">
                <a:cs typeface="Times New Roman" panose="02020603050405020304" pitchFamily="18" charset="0"/>
              </a:rPr>
              <a:t>{ C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10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cs typeface="Times New Roman" panose="02020603050405020304" pitchFamily="18" charset="0"/>
              </a:rPr>
              <a:t> F</a:t>
            </a:r>
            <a:r>
              <a:rPr lang="en-US" altLang="zh-CN" kern="1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0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27942" y="5500505"/>
            <a:ext cx="668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4.47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74LS283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加法器的逻辑框图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975802"/>
              </p:ext>
            </p:extLst>
          </p:nvPr>
        </p:nvGraphicFramePr>
        <p:xfrm>
          <a:off x="1076827" y="1532236"/>
          <a:ext cx="7382503" cy="3853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3" name="Visio" r:id="rId4" imgW="3680021" imgH="1924830" progId="Visio.Drawing.11">
                  <p:embed/>
                </p:oleObj>
              </mc:Choice>
              <mc:Fallback>
                <p:oleObj name="Visio" r:id="rId4" imgW="3680021" imgH="1924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827" y="1532236"/>
                        <a:ext cx="7382503" cy="385367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15"/>
          <p:cNvSpPr txBox="1"/>
          <p:nvPr/>
        </p:nvSpPr>
        <p:spPr>
          <a:xfrm>
            <a:off x="8728842" y="2506396"/>
            <a:ext cx="2434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校正电路是什么逻辑呢？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3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11121" y="1184118"/>
            <a:ext cx="2137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defTabSz="540000">
              <a:spcAft>
                <a:spcPts val="0"/>
              </a:spcAft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列出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校正电路的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真值表</a:t>
            </a:r>
            <a:endParaRPr lang="zh-CN" altLang="zh-CN" sz="2400" b="1" kern="100" dirty="0"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91406"/>
              </p:ext>
            </p:extLst>
          </p:nvPr>
        </p:nvGraphicFramePr>
        <p:xfrm>
          <a:off x="304509" y="129448"/>
          <a:ext cx="8658515" cy="663329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9872">
                  <a:extLst>
                    <a:ext uri="{9D8B030D-6E8A-4147-A177-3AD203B41FA5}">
                      <a16:colId xmlns="" xmlns:a16="http://schemas.microsoft.com/office/drawing/2014/main" val="3870531727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3245347633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3548795214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649187214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1753446509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1321129419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3970853059"/>
                    </a:ext>
                  </a:extLst>
                </a:gridCol>
                <a:gridCol w="629872">
                  <a:extLst>
                    <a:ext uri="{9D8B030D-6E8A-4147-A177-3AD203B41FA5}">
                      <a16:colId xmlns="" xmlns:a16="http://schemas.microsoft.com/office/drawing/2014/main" val="3482501294"/>
                    </a:ext>
                  </a:extLst>
                </a:gridCol>
                <a:gridCol w="630981">
                  <a:extLst>
                    <a:ext uri="{9D8B030D-6E8A-4147-A177-3AD203B41FA5}">
                      <a16:colId xmlns="" xmlns:a16="http://schemas.microsoft.com/office/drawing/2014/main" val="3162382985"/>
                    </a:ext>
                  </a:extLst>
                </a:gridCol>
                <a:gridCol w="517870">
                  <a:extLst>
                    <a:ext uri="{9D8B030D-6E8A-4147-A177-3AD203B41FA5}">
                      <a16:colId xmlns="" xmlns:a16="http://schemas.microsoft.com/office/drawing/2014/main" val="354919996"/>
                    </a:ext>
                  </a:extLst>
                </a:gridCol>
                <a:gridCol w="1235344">
                  <a:extLst>
                    <a:ext uri="{9D8B030D-6E8A-4147-A177-3AD203B41FA5}">
                      <a16:colId xmlns="" xmlns:a16="http://schemas.microsoft.com/office/drawing/2014/main" val="873417442"/>
                    </a:ext>
                  </a:extLst>
                </a:gridCol>
                <a:gridCol w="1235344">
                  <a:extLst>
                    <a:ext uri="{9D8B030D-6E8A-4147-A177-3AD203B41FA5}">
                      <a16:colId xmlns="" xmlns:a16="http://schemas.microsoft.com/office/drawing/2014/main" val="1648873683"/>
                    </a:ext>
                  </a:extLst>
                </a:gridCol>
              </a:tblGrid>
              <a:tr h="288404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输入：二进制数相加和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输出：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8421BCD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码相加和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对应的十进制数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需要校正</a:t>
                      </a: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5771863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631003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35683690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66866269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935500299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679334633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873435911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039405788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806031828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581356245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9964518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236477081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65831731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3767522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44981105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890560495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862610761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84584540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70487527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992989433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472766616"/>
                  </a:ext>
                </a:extLst>
              </a:tr>
              <a:tr h="2884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516559678"/>
                  </a:ext>
                </a:extLst>
              </a:tr>
              <a:tr h="288404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其他输入组合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8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042" marR="85042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389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0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143011" y="1334127"/>
            <a:ext cx="64271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4.5.1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加法器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4.5.2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数值比较器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4.5.3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编码器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4.5.4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4.5.5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数据选择器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4.5.6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数据分配器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典型的组合逻辑电路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92" y="6031674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088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4825" y="1016000"/>
                <a:ext cx="11268075" cy="5476560"/>
              </a:xfrm>
            </p:spPr>
            <p:txBody>
              <a:bodyPr>
                <a:noAutofit/>
              </a:bodyPr>
              <a:lstStyle/>
              <a:p>
                <a:pPr marL="355600" indent="-355600" algn="just" defTabSz="540000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zh-CN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校正</a:t>
                </a:r>
                <a:r>
                  <a:rPr lang="zh-CN" altLang="en-US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规律</a:t>
                </a: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：</a:t>
                </a:r>
              </a:p>
              <a:p>
                <a:pPr marL="812800" lvl="2" indent="-355600" algn="just" defTabSz="540000">
                  <a:lnSpc>
                    <a:spcPct val="11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若和数在</a:t>
                </a:r>
                <a:r>
                  <a:rPr lang="en-US" altLang="zh-CN" sz="2400" kern="100" dirty="0" smtClean="0">
                    <a:cs typeface="Times New Roman" panose="02020603050405020304" pitchFamily="18" charset="0"/>
                  </a:rPr>
                  <a:t>0~9</a:t>
                </a: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之间，无需校正；</a:t>
                </a:r>
              </a:p>
              <a:p>
                <a:pPr marL="812800" lvl="2" indent="-355600" algn="just" defTabSz="540000">
                  <a:lnSpc>
                    <a:spcPct val="11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若和数≥</a:t>
                </a:r>
                <a:r>
                  <a:rPr lang="en-US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10</a:t>
                </a: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，则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需要加</a:t>
                </a:r>
                <a:r>
                  <a:rPr lang="en-US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6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0110B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）校正</a:t>
                </a: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。</a:t>
                </a:r>
              </a:p>
              <a:p>
                <a:pPr marL="355600" indent="-355600" algn="just" defTabSz="540000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zh-CN" altLang="zh-CN" sz="2400" kern="100" dirty="0" smtClean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第一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，如何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+6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校正</a:t>
                </a:r>
                <a:r>
                  <a:rPr lang="zh-CN" altLang="zh-CN" sz="2400" kern="100" dirty="0" smtClean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？</a:t>
                </a:r>
                <a:endParaRPr lang="en-US" altLang="zh-CN" sz="2400" kern="100" dirty="0" smtClean="0">
                  <a:solidFill>
                    <a:srgbClr val="0000CC"/>
                  </a:solidFill>
                  <a:cs typeface="Times New Roman" panose="02020603050405020304" pitchFamily="18" charset="0"/>
                </a:endParaRPr>
              </a:p>
              <a:p>
                <a:pPr marL="812800" lvl="1" indent="-355600" algn="just" defTabSz="540000">
                  <a:lnSpc>
                    <a:spcPct val="110000"/>
                  </a:lnSpc>
                </a:pPr>
                <a:r>
                  <a:rPr lang="zh-CN" altLang="zh-CN" kern="100" dirty="0" smtClean="0">
                    <a:cs typeface="Times New Roman" panose="02020603050405020304" pitchFamily="18" charset="0"/>
                  </a:rPr>
                  <a:t>再使用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一个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位二进制加法器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74LS283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实现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+6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校正，如果无需校正，则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+</a:t>
                </a:r>
                <a:r>
                  <a:rPr lang="en-US" altLang="zh-CN" kern="100" dirty="0" smtClean="0">
                    <a:cs typeface="Times New Roman" panose="02020603050405020304" pitchFamily="18" charset="0"/>
                  </a:rPr>
                  <a:t>0</a:t>
                </a:r>
                <a:r>
                  <a:rPr lang="zh-CN" altLang="en-US" kern="100" dirty="0" smtClean="0">
                    <a:cs typeface="Times New Roman" panose="02020603050405020304" pitchFamily="18" charset="0"/>
                  </a:rPr>
                  <a:t>。</a:t>
                </a:r>
                <a:endParaRPr lang="en-US" altLang="zh-CN" kern="100" dirty="0" smtClean="0">
                  <a:cs typeface="Times New Roman" panose="02020603050405020304" pitchFamily="18" charset="0"/>
                </a:endParaRPr>
              </a:p>
              <a:p>
                <a:pPr marL="355600" indent="-355600" algn="just" defTabSz="540000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zh-CN" altLang="zh-CN" sz="2400" kern="100" dirty="0" smtClean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第二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，校正的条件怎么具体化</a:t>
                </a:r>
                <a:r>
                  <a:rPr lang="zh-CN" altLang="zh-CN" sz="2400" kern="100" dirty="0" smtClean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？</a:t>
                </a:r>
                <a:endParaRPr lang="en-US" altLang="zh-CN" sz="2400" kern="100" dirty="0" smtClean="0">
                  <a:solidFill>
                    <a:srgbClr val="0000CC"/>
                  </a:solidFill>
                  <a:cs typeface="Times New Roman" panose="02020603050405020304" pitchFamily="18" charset="0"/>
                </a:endParaRPr>
              </a:p>
              <a:p>
                <a:pPr marL="812800" lvl="1" indent="-355600" algn="just" defTabSz="540000">
                  <a:lnSpc>
                    <a:spcPct val="110000"/>
                  </a:lnSpc>
                </a:pPr>
                <a:r>
                  <a:rPr lang="zh-CN" altLang="zh-CN" kern="100" dirty="0" smtClean="0">
                    <a:cs typeface="Times New Roman" panose="02020603050405020304" pitchFamily="18" charset="0"/>
                  </a:rPr>
                  <a:t>可以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使用卡诺图，将需要校正的条件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P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进行综合与化简，可</a:t>
                </a:r>
                <a:r>
                  <a:rPr lang="zh-CN" altLang="zh-CN" kern="100" dirty="0" smtClean="0">
                    <a:cs typeface="Times New Roman" panose="02020603050405020304" pitchFamily="18" charset="0"/>
                  </a:rPr>
                  <a:t>得到</a:t>
                </a:r>
                <a:r>
                  <a:rPr lang="en-US" altLang="zh-CN" kern="100" dirty="0" smtClean="0">
                    <a:cs typeface="Times New Roman" panose="02020603050405020304" pitchFamily="18" charset="0"/>
                  </a:rPr>
                  <a:t>P</a:t>
                </a:r>
                <a:r>
                  <a:rPr lang="zh-CN" altLang="zh-CN" kern="100" dirty="0" smtClean="0">
                    <a:cs typeface="Times New Roman" panose="02020603050405020304" pitchFamily="18" charset="0"/>
                  </a:rPr>
                  <a:t>的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函数：</a:t>
                </a:r>
              </a:p>
              <a:p>
                <a:pPr marL="0" indent="0" algn="just" defTabSz="540000">
                  <a:lnSpc>
                    <a:spcPct val="110000"/>
                  </a:lnSpc>
                  <a:spcAft>
                    <a:spcPts val="0"/>
                  </a:spcAft>
                  <a:buNone/>
                </a:pPr>
                <a:r>
                  <a:rPr lang="en-US" altLang="zh-CN" sz="2400" kern="1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cs typeface="Times New Roman" panose="02020603050405020304" pitchFamily="18" charset="0"/>
                  </a:rPr>
                  <a:t>        </a:t>
                </a:r>
                <a:endParaRPr lang="zh-CN" altLang="zh-CN" sz="2400" kern="100" dirty="0" smtClean="0">
                  <a:cs typeface="Times New Roman" panose="02020603050405020304" pitchFamily="18" charset="0"/>
                </a:endParaRPr>
              </a:p>
              <a:p>
                <a:pPr marL="355600" indent="-355600" algn="just" defTabSz="540000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zh-CN" altLang="zh-CN" sz="2400" kern="100" dirty="0" smtClean="0">
                    <a:cs typeface="Times New Roman" panose="02020603050405020304" pitchFamily="18" charset="0"/>
                  </a:rPr>
                  <a:t>具体化校正规则，为：</a:t>
                </a:r>
              </a:p>
              <a:p>
                <a:pPr marL="812800" lvl="2" indent="-355600" algn="just" defTabSz="540000">
                  <a:lnSpc>
                    <a:spcPct val="11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kern="100" dirty="0" smtClean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P=</a:t>
                </a:r>
                <a:r>
                  <a:rPr lang="en-US" altLang="zh-CN" sz="2400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，则二进制加法的结果和数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+0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00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0B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）；</a:t>
                </a:r>
              </a:p>
              <a:p>
                <a:pPr marL="812800" lvl="2" indent="-355600" algn="just" defTabSz="540000">
                  <a:lnSpc>
                    <a:spcPct val="11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P=</a:t>
                </a:r>
                <a:r>
                  <a:rPr lang="en-US" altLang="zh-CN" sz="2400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，则二进制加法的结果和数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+6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11</a:t>
                </a:r>
                <a:r>
                  <a:rPr lang="en-US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0B</a:t>
                </a:r>
                <a:r>
                  <a:rPr lang="zh-CN" altLang="zh-CN" sz="2400" kern="100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）。</a:t>
                </a:r>
              </a:p>
              <a:p>
                <a:pPr>
                  <a:lnSpc>
                    <a:spcPct val="11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16" name="内容占位符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4825" y="1016000"/>
                <a:ext cx="11268075" cy="5476560"/>
              </a:xfrm>
              <a:blipFill rotWithShape="1">
                <a:blip r:embed="rId3"/>
                <a:stretch>
                  <a:fillRect l="-758" t="-668" r="-595" b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74232" y="1031718"/>
            <a:ext cx="95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540000">
              <a:lnSpc>
                <a:spcPct val="150000"/>
              </a:lnSpc>
              <a:spcAft>
                <a:spcPts val="0"/>
              </a:spcAft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二进制</a:t>
            </a:r>
            <a:r>
              <a:rPr lang="zh-CN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加法的结果和数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+0PP0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即可以完成校正</a:t>
            </a:r>
            <a:r>
              <a:rPr lang="zh-CN" altLang="zh-CN" sz="24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  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、加法器的应用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838754"/>
              </p:ext>
            </p:extLst>
          </p:nvPr>
        </p:nvGraphicFramePr>
        <p:xfrm>
          <a:off x="1604528" y="1678048"/>
          <a:ext cx="8664315" cy="4069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3" name="Visio" r:id="rId4" imgW="4494472" imgH="2104920" progId="Visio.Drawing.11">
                  <p:embed/>
                </p:oleObj>
              </mc:Choice>
              <mc:Fallback>
                <p:oleObj name="Visio" r:id="rId4" imgW="4494472" imgH="21049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528" y="1678048"/>
                        <a:ext cx="8664315" cy="406904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839442" y="5747096"/>
            <a:ext cx="668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4.48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74LS283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加法器的电路图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60" y="6284861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121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782320" y="1016001"/>
            <a:ext cx="10657840" cy="736600"/>
          </a:xfrm>
        </p:spPr>
        <p:txBody>
          <a:bodyPr/>
          <a:lstStyle/>
          <a:p>
            <a:pPr defTabSz="540000"/>
            <a:r>
              <a:rPr lang="zh-CN" altLang="en-US" sz="2400" dirty="0"/>
              <a:t>数值</a:t>
            </a:r>
            <a:r>
              <a:rPr lang="zh-CN" altLang="en-US" sz="2400" dirty="0" smtClean="0"/>
              <a:t>比较器：实现数值</a:t>
            </a:r>
            <a:r>
              <a:rPr lang="zh-CN" altLang="en-US" sz="2400" dirty="0"/>
              <a:t>大小比较的</a:t>
            </a:r>
            <a:r>
              <a:rPr lang="zh-CN" altLang="en-US" sz="2400" dirty="0" smtClean="0"/>
              <a:t>逻辑电路。</a:t>
            </a:r>
            <a:endParaRPr lang="zh-CN" altLang="en-US" sz="2400" dirty="0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3591" y="2675799"/>
            <a:ext cx="442387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spcBef>
                <a:spcPts val="100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位数值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比较器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spcBef>
                <a:spcPts val="100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、多位数值比较器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spcBef>
                <a:spcPts val="100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、数值比较器的应用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68400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937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782320" y="1016000"/>
            <a:ext cx="10657840" cy="5134543"/>
          </a:xfrm>
        </p:spPr>
        <p:txBody>
          <a:bodyPr/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</a:pP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位数值比较器</a:t>
            </a:r>
          </a:p>
          <a:p>
            <a:pPr defTabSz="540000"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首先考虑两个</a:t>
            </a:r>
            <a:r>
              <a:rPr lang="en-US" altLang="zh-CN" sz="2400" dirty="0"/>
              <a:t>1</a:t>
            </a:r>
            <a:r>
              <a:rPr lang="zh-CN" altLang="en-US" sz="2400" dirty="0"/>
              <a:t>位二进制数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比较的情况，结果有三个：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）若</a:t>
            </a:r>
            <a:r>
              <a:rPr lang="en-US" altLang="zh-CN" dirty="0"/>
              <a:t>A</a:t>
            </a:r>
            <a:r>
              <a:rPr lang="zh-CN" altLang="en-US" dirty="0"/>
              <a:t>＞</a:t>
            </a:r>
            <a:r>
              <a:rPr lang="en-US" altLang="zh-CN" dirty="0"/>
              <a:t>B</a:t>
            </a:r>
            <a:r>
              <a:rPr lang="zh-CN" altLang="en-US" dirty="0"/>
              <a:t>，则</a:t>
            </a:r>
            <a:r>
              <a:rPr lang="en-US" altLang="zh-CN" dirty="0"/>
              <a:t>G=1</a:t>
            </a:r>
            <a:r>
              <a:rPr lang="zh-CN" altLang="en-US" dirty="0"/>
              <a:t>，否则</a:t>
            </a:r>
            <a:r>
              <a:rPr lang="en-US" altLang="zh-CN" dirty="0"/>
              <a:t>G=0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）若</a:t>
            </a:r>
            <a:r>
              <a:rPr lang="en-US" altLang="zh-CN" dirty="0"/>
              <a:t>A</a:t>
            </a:r>
            <a:r>
              <a:rPr lang="zh-CN" altLang="en-US" dirty="0"/>
              <a:t>＜</a:t>
            </a:r>
            <a:r>
              <a:rPr lang="en-US" altLang="zh-CN" dirty="0"/>
              <a:t>B</a:t>
            </a:r>
            <a:r>
              <a:rPr lang="zh-CN" altLang="en-US" dirty="0"/>
              <a:t>，则</a:t>
            </a:r>
            <a:r>
              <a:rPr lang="en-US" altLang="zh-CN" dirty="0"/>
              <a:t>L=1</a:t>
            </a:r>
            <a:r>
              <a:rPr lang="zh-CN" altLang="en-US" dirty="0"/>
              <a:t>，否则</a:t>
            </a:r>
            <a:r>
              <a:rPr lang="en-US" altLang="zh-CN" dirty="0"/>
              <a:t>L=0</a:t>
            </a:r>
            <a:r>
              <a:rPr lang="zh-CN" altLang="en-US" dirty="0"/>
              <a:t>；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）若</a:t>
            </a:r>
            <a:r>
              <a:rPr lang="en-US" altLang="zh-CN" dirty="0"/>
              <a:t>A=B</a:t>
            </a:r>
            <a:r>
              <a:rPr lang="zh-CN" altLang="en-US" dirty="0"/>
              <a:t>，则</a:t>
            </a:r>
            <a:r>
              <a:rPr lang="en-US" altLang="zh-CN" dirty="0"/>
              <a:t>E=1</a:t>
            </a:r>
            <a:r>
              <a:rPr lang="zh-CN" altLang="en-US" dirty="0"/>
              <a:t>，否则</a:t>
            </a:r>
            <a:r>
              <a:rPr lang="en-US" altLang="zh-CN" dirty="0"/>
              <a:t>E=0</a:t>
            </a:r>
            <a:r>
              <a:rPr lang="zh-CN" altLang="en-US" dirty="0"/>
              <a:t>。</a:t>
            </a:r>
          </a:p>
          <a:p>
            <a:pPr defTabSz="540000"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列出</a:t>
            </a:r>
            <a:r>
              <a:rPr lang="zh-CN" altLang="en-US" sz="2400" dirty="0" smtClean="0"/>
              <a:t>真值表：</a:t>
            </a:r>
            <a:endParaRPr lang="zh-CN" altLang="en-US" sz="2400" dirty="0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58304"/>
              </p:ext>
            </p:extLst>
          </p:nvPr>
        </p:nvGraphicFramePr>
        <p:xfrm>
          <a:off x="6496482" y="4181778"/>
          <a:ext cx="4399616" cy="235347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79688">
                  <a:extLst>
                    <a:ext uri="{9D8B030D-6E8A-4147-A177-3AD203B41FA5}">
                      <a16:colId xmlns="" xmlns:a16="http://schemas.microsoft.com/office/drawing/2014/main" val="3680351191"/>
                    </a:ext>
                  </a:extLst>
                </a:gridCol>
                <a:gridCol w="879688">
                  <a:extLst>
                    <a:ext uri="{9D8B030D-6E8A-4147-A177-3AD203B41FA5}">
                      <a16:colId xmlns="" xmlns:a16="http://schemas.microsoft.com/office/drawing/2014/main" val="350569156"/>
                    </a:ext>
                  </a:extLst>
                </a:gridCol>
                <a:gridCol w="879688">
                  <a:extLst>
                    <a:ext uri="{9D8B030D-6E8A-4147-A177-3AD203B41FA5}">
                      <a16:colId xmlns="" xmlns:a16="http://schemas.microsoft.com/office/drawing/2014/main" val="1550443398"/>
                    </a:ext>
                  </a:extLst>
                </a:gridCol>
                <a:gridCol w="879688">
                  <a:extLst>
                    <a:ext uri="{9D8B030D-6E8A-4147-A177-3AD203B41FA5}">
                      <a16:colId xmlns="" xmlns:a16="http://schemas.microsoft.com/office/drawing/2014/main" val="2100206800"/>
                    </a:ext>
                  </a:extLst>
                </a:gridCol>
                <a:gridCol w="880864">
                  <a:extLst>
                    <a:ext uri="{9D8B030D-6E8A-4147-A177-3AD203B41FA5}">
                      <a16:colId xmlns="" xmlns:a16="http://schemas.microsoft.com/office/drawing/2014/main" val="2211946915"/>
                    </a:ext>
                  </a:extLst>
                </a:gridCol>
              </a:tblGrid>
              <a:tr h="470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 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extLst>
                  <a:ext uri="{0D108BD9-81ED-4DB2-BD59-A6C34878D82A}">
                    <a16:rowId xmlns="" xmlns:a16="http://schemas.microsoft.com/office/drawing/2014/main" val="3724263351"/>
                  </a:ext>
                </a:extLst>
              </a:tr>
              <a:tr h="470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extLst>
                  <a:ext uri="{0D108BD9-81ED-4DB2-BD59-A6C34878D82A}">
                    <a16:rowId xmlns="" xmlns:a16="http://schemas.microsoft.com/office/drawing/2014/main" val="2532322003"/>
                  </a:ext>
                </a:extLst>
              </a:tr>
              <a:tr h="470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extLst>
                  <a:ext uri="{0D108BD9-81ED-4DB2-BD59-A6C34878D82A}">
                    <a16:rowId xmlns="" xmlns:a16="http://schemas.microsoft.com/office/drawing/2014/main" val="4094436975"/>
                  </a:ext>
                </a:extLst>
              </a:tr>
              <a:tr h="470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extLst>
                  <a:ext uri="{0D108BD9-81ED-4DB2-BD59-A6C34878D82A}">
                    <a16:rowId xmlns="" xmlns:a16="http://schemas.microsoft.com/office/drawing/2014/main" val="1475651918"/>
                  </a:ext>
                </a:extLst>
              </a:tr>
              <a:tr h="4706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68339" marR="168339" marT="0" marB="0" anchor="ctr"/>
                </a:tc>
                <a:extLst>
                  <a:ext uri="{0D108BD9-81ED-4DB2-BD59-A6C34878D82A}">
                    <a16:rowId xmlns="" xmlns:a16="http://schemas.microsoft.com/office/drawing/2014/main" val="16648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4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16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82320" y="1016000"/>
                <a:ext cx="10657840" cy="2708275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 algn="just" defTabSz="540000">
                  <a:lnSpc>
                    <a:spcPct val="140000"/>
                  </a:lnSpc>
                  <a:spcBef>
                    <a:spcPts val="0"/>
                  </a:spcBef>
                </a:pPr>
                <a:r>
                  <a:rPr lang="zh-CN" altLang="zh-CN" sz="2400" kern="100" dirty="0">
                    <a:cs typeface="Times New Roman" panose="02020603050405020304" pitchFamily="18" charset="0"/>
                  </a:rPr>
                  <a:t>由真值表可得到输出函数表达式，并进行变换，以简化多输出函数的电路：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</m:acc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𝑨𝑩</m:t>
                                  </m:r>
                                </m:e>
                              </m:acc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𝑨𝑩</m:t>
                                  </m:r>
                                </m:e>
                              </m:acc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</m:acc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𝑨𝑩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⨀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⨁</m:t>
                                  </m:r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</m:acc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</m:acc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 smtClean="0"/>
                  <a:t>  </a:t>
                </a:r>
              </a:p>
              <a:p>
                <a:pPr marL="685800" indent="-457200" defTabSz="540000">
                  <a:lnSpc>
                    <a:spcPct val="140000"/>
                  </a:lnSpc>
                  <a:spcBef>
                    <a:spcPts val="0"/>
                  </a:spcBef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画出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位数值比较器的</a:t>
                </a:r>
                <a:r>
                  <a:rPr lang="zh-CN" altLang="en-US" sz="2400" kern="100" dirty="0" smtClean="0">
                    <a:cs typeface="Times New Roman" panose="02020603050405020304" pitchFamily="18" charset="0"/>
                  </a:rPr>
                  <a:t>电路图：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17" name="内容占位符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82320" y="1016000"/>
                <a:ext cx="10657840" cy="2708275"/>
              </a:xfrm>
              <a:blipFill rotWithShape="1">
                <a:blip r:embed="rId4"/>
                <a:stretch>
                  <a:fillRect l="-743" r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062697"/>
              </p:ext>
            </p:extLst>
          </p:nvPr>
        </p:nvGraphicFramePr>
        <p:xfrm>
          <a:off x="1975611" y="3725662"/>
          <a:ext cx="6131007" cy="2757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10" name="Visio" r:id="rId5" imgW="2120544" imgH="949320" progId="Visio.Drawing.11">
                  <p:embed/>
                </p:oleObj>
              </mc:Choice>
              <mc:Fallback>
                <p:oleObj name="Visio" r:id="rId5" imgW="2120544" imgH="94932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611" y="3725662"/>
                        <a:ext cx="6131007" cy="275735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835" y="5842107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675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 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、多位数值</a:t>
            </a:r>
            <a:r>
              <a:rPr lang="zh-CN" altLang="en-US" dirty="0" smtClean="0">
                <a:solidFill>
                  <a:srgbClr val="FF0000"/>
                </a:solidFill>
              </a:rPr>
              <a:t>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657225" y="1016000"/>
            <a:ext cx="10944225" cy="5499099"/>
          </a:xfrm>
        </p:spPr>
        <p:txBody>
          <a:bodyPr>
            <a:noAutofit/>
          </a:bodyPr>
          <a:lstStyle/>
          <a:p>
            <a:pPr marL="342900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</a:pP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、多位数值比较器</a:t>
            </a:r>
          </a:p>
          <a:p>
            <a:pPr marL="342900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</a:pPr>
            <a:r>
              <a:rPr lang="zh-CN" altLang="en-US" sz="2400" dirty="0"/>
              <a:t>比较两个多位二进制数值的规则是：</a:t>
            </a:r>
            <a:r>
              <a:rPr lang="zh-CN" altLang="en-US" sz="2400" dirty="0">
                <a:solidFill>
                  <a:srgbClr val="0000CC"/>
                </a:solidFill>
              </a:rPr>
              <a:t>从高位到低位逐位比较，</a:t>
            </a:r>
            <a:r>
              <a:rPr lang="zh-CN" altLang="en-US" sz="2400" dirty="0">
                <a:solidFill>
                  <a:srgbClr val="FF0000"/>
                </a:solidFill>
              </a:rPr>
              <a:t>只有在高位相等时，才继续比较低位，</a:t>
            </a:r>
            <a:r>
              <a:rPr lang="zh-CN" altLang="en-US" sz="2400" dirty="0">
                <a:solidFill>
                  <a:srgbClr val="0000CC"/>
                </a:solidFill>
              </a:rPr>
              <a:t>否则直接给出比较结果</a:t>
            </a:r>
            <a:r>
              <a:rPr lang="zh-CN" altLang="en-US" sz="2400" dirty="0" smtClean="0">
                <a:solidFill>
                  <a:srgbClr val="0000CC"/>
                </a:solidFill>
              </a:rPr>
              <a:t>。</a:t>
            </a:r>
            <a:endParaRPr lang="zh-CN" altLang="en-US" sz="2400" dirty="0">
              <a:solidFill>
                <a:srgbClr val="0000CC"/>
              </a:solidFill>
            </a:endParaRPr>
          </a:p>
          <a:p>
            <a:pPr marL="342900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</a:pPr>
            <a:r>
              <a:rPr lang="zh-CN" altLang="en-US" sz="2400" dirty="0"/>
              <a:t>两个</a:t>
            </a:r>
            <a:r>
              <a:rPr lang="en-US" altLang="zh-CN" sz="2400" dirty="0"/>
              <a:t>4</a:t>
            </a:r>
            <a:r>
              <a:rPr lang="zh-CN" altLang="en-US" sz="2400" dirty="0"/>
              <a:t>位二进制数据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B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B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B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进行比较：</a:t>
            </a:r>
            <a:endParaRPr lang="en-US" altLang="zh-CN" sz="2400" dirty="0"/>
          </a:p>
          <a:p>
            <a:pPr marL="800100" lvl="1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比较</a:t>
            </a:r>
            <a:r>
              <a:rPr lang="en-US" altLang="zh-CN" dirty="0"/>
              <a:t>A</a:t>
            </a:r>
            <a:r>
              <a:rPr lang="en-US" altLang="zh-CN" baseline="-25000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57300" lvl="2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A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＞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（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=1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=0</a:t>
            </a:r>
            <a:r>
              <a:rPr lang="zh-CN" altLang="en-US" sz="2400" dirty="0"/>
              <a:t>），则不管低位各值为多少，数据</a:t>
            </a:r>
            <a:r>
              <a:rPr lang="en-US" altLang="zh-CN" sz="2400" dirty="0"/>
              <a:t>A</a:t>
            </a:r>
            <a:r>
              <a:rPr lang="zh-CN" altLang="en-US" sz="2400" dirty="0"/>
              <a:t>一定大于数据</a:t>
            </a:r>
            <a:r>
              <a:rPr lang="en-US" altLang="zh-CN" sz="2400" dirty="0"/>
              <a:t>B</a:t>
            </a:r>
            <a:r>
              <a:rPr lang="zh-CN" altLang="en-US" sz="2400" dirty="0"/>
              <a:t>，即</a:t>
            </a:r>
            <a:r>
              <a:rPr lang="en-US" altLang="zh-CN" sz="2400" dirty="0"/>
              <a:t>G=1</a:t>
            </a:r>
            <a:r>
              <a:rPr lang="zh-CN" altLang="en-US" sz="2400" dirty="0"/>
              <a:t>，</a:t>
            </a:r>
            <a:r>
              <a:rPr lang="en-US" altLang="zh-CN" sz="2400" dirty="0"/>
              <a:t>L=E=0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1257300" lvl="2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A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＜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（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=0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=1</a:t>
            </a:r>
            <a:r>
              <a:rPr lang="zh-CN" altLang="en-US" sz="2400" dirty="0"/>
              <a:t>），同样不管低位各值为多少，数据</a:t>
            </a:r>
            <a:r>
              <a:rPr lang="en-US" altLang="zh-CN" sz="2400" dirty="0"/>
              <a:t>A</a:t>
            </a:r>
            <a:r>
              <a:rPr lang="zh-CN" altLang="en-US" sz="2400" dirty="0"/>
              <a:t>一定小于数据</a:t>
            </a:r>
            <a:r>
              <a:rPr lang="en-US" altLang="zh-CN" sz="2400" dirty="0"/>
              <a:t>B</a:t>
            </a:r>
            <a:r>
              <a:rPr lang="zh-CN" altLang="en-US" sz="2400" dirty="0"/>
              <a:t>，即</a:t>
            </a:r>
            <a:r>
              <a:rPr lang="en-US" altLang="zh-CN" sz="2400" dirty="0"/>
              <a:t>L=1</a:t>
            </a:r>
            <a:r>
              <a:rPr lang="zh-CN" altLang="en-US" sz="2400" dirty="0"/>
              <a:t>，</a:t>
            </a:r>
            <a:r>
              <a:rPr lang="en-US" altLang="zh-CN" sz="2400" dirty="0"/>
              <a:t>G=E=0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800100" lvl="1" indent="-342900" defTabSz="540000">
              <a:lnSpc>
                <a:spcPct val="130000"/>
              </a:lnSpc>
              <a:spcBef>
                <a:spcPts val="0"/>
              </a:spcBef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=B</a:t>
            </a:r>
            <a:r>
              <a:rPr lang="en-US" altLang="zh-CN" baseline="-25000" dirty="0"/>
              <a:t>3</a:t>
            </a:r>
            <a:r>
              <a:rPr lang="zh-CN" altLang="en-US" dirty="0"/>
              <a:t>，则数据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的比较结果就取决于低位各值的比较</a:t>
            </a:r>
            <a:r>
              <a:rPr lang="zh-CN" altLang="en-US" dirty="0" smtClean="0"/>
              <a:t>结果，</a:t>
            </a:r>
            <a:r>
              <a:rPr lang="zh-CN" altLang="en-US" dirty="0"/>
              <a:t>需要继续对</a:t>
            </a:r>
            <a:r>
              <a:rPr lang="en-US" altLang="zh-CN" dirty="0"/>
              <a:t>A2</a:t>
            </a:r>
            <a:r>
              <a:rPr lang="zh-CN" altLang="en-US" dirty="0"/>
              <a:t>和</a:t>
            </a:r>
            <a:r>
              <a:rPr lang="en-US" altLang="zh-CN" dirty="0"/>
              <a:t>B2</a:t>
            </a:r>
            <a:r>
              <a:rPr lang="zh-CN" altLang="en-US" dirty="0"/>
              <a:t>进行比较</a:t>
            </a:r>
            <a:r>
              <a:rPr lang="zh-CN" altLang="en-US" dirty="0" smtClean="0"/>
              <a:t>。依次</a:t>
            </a:r>
            <a:r>
              <a:rPr lang="zh-CN" altLang="en-US" dirty="0"/>
              <a:t>类推，最后一定能给出比较结果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、多位数值比较器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782320" y="1016001"/>
            <a:ext cx="10657840" cy="690252"/>
          </a:xfrm>
        </p:spPr>
        <p:txBody>
          <a:bodyPr>
            <a:normAutofit/>
          </a:bodyPr>
          <a:lstStyle/>
          <a:p>
            <a:pPr marL="342900" indent="-342900" algn="just"/>
            <a:r>
              <a:rPr lang="zh-CN" altLang="zh-CN" sz="2400" kern="100" dirty="0">
                <a:cs typeface="Times New Roman" panose="02020603050405020304" pitchFamily="18" charset="0"/>
              </a:rPr>
              <a:t>按照上述比较过程，可以直接写出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</a:t>
            </a:r>
            <a:r>
              <a:rPr lang="zh-CN" altLang="zh-CN" sz="2400" kern="100" dirty="0"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cs typeface="Times New Roman" panose="02020603050405020304" pitchFamily="18" charset="0"/>
              </a:rPr>
              <a:t>L</a:t>
            </a:r>
            <a:r>
              <a:rPr lang="zh-CN" altLang="zh-CN" sz="2400" kern="100" dirty="0"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cs typeface="Times New Roman" panose="02020603050405020304" pitchFamily="18" charset="0"/>
              </a:rPr>
              <a:t>E</a:t>
            </a:r>
            <a:r>
              <a:rPr lang="zh-CN" altLang="zh-CN" sz="2400" kern="100" dirty="0">
                <a:cs typeface="Times New Roman" panose="02020603050405020304" pitchFamily="18" charset="0"/>
              </a:rPr>
              <a:t>的函数表达式</a:t>
            </a:r>
            <a:r>
              <a:rPr lang="zh-CN" altLang="zh-CN" sz="2400" kern="100" dirty="0" smtClean="0">
                <a:cs typeface="Times New Roman" panose="02020603050405020304" pitchFamily="18" charset="0"/>
              </a:rPr>
              <a:t>：</a:t>
            </a:r>
            <a:endParaRPr lang="zh-CN" altLang="en-US" sz="2400" dirty="0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80509" y="4462216"/>
                <a:ext cx="8025572" cy="2102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𝑮</m:t>
                                </m:r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⨀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⨀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⨀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⨀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⨀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⨀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 kern="100"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𝑳</m:t>
                                      </m:r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⨀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⨀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⨀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2400" i="1" kern="100"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𝟑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sSub>
                                              <m:sSub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𝑩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kern="100"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                  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i="1" kern="100"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𝑬</m:t>
                                            </m:r>
                                            <m:r>
                                              <a:rPr lang="en-US" altLang="zh-CN" sz="2400" i="1" kern="100"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=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𝟑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d>
                                              <m:dPr>
                                                <m:ctrlPr>
                                                  <a:rPr lang="zh-CN" altLang="zh-CN" sz="2400" i="1" kern="100">
                                                    <a:latin typeface="Cambria Math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𝑨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2400" i="1" kern="100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⨀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400" i="1" kern="100">
                                                        <a:latin typeface="Cambria Math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𝑩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 kern="100"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zh-CN" sz="2400" i="1" kern="100"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                      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09" y="4462216"/>
                <a:ext cx="8025572" cy="21022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0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7514578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、多位数值比较器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68036" y="1150792"/>
            <a:ext cx="1097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的集成数值比较器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产品：有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位数值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比较器：有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74LS682/683/684/685/686/687/688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，输出信号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及输出方式各有差别，没有扩展功能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位数值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比较器：有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，它能输出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种比较结果，并具有级联扩展功能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114373"/>
              </p:ext>
            </p:extLst>
          </p:nvPr>
        </p:nvGraphicFramePr>
        <p:xfrm>
          <a:off x="3385704" y="3489390"/>
          <a:ext cx="4142509" cy="256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65" name="Visio" r:id="rId4" imgW="2303964" imgH="1419390" progId="Visio.Drawing.11">
                  <p:embed/>
                </p:oleObj>
              </mc:Choice>
              <mc:Fallback>
                <p:oleObj name="Visio" r:id="rId4" imgW="2303964" imgH="14193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5704" y="3489390"/>
                        <a:ext cx="4142509" cy="2565499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075447" y="6169189"/>
            <a:ext cx="31064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4.50  74LS85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引脚图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7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293197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、多位数值比较器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68036" y="969817"/>
            <a:ext cx="109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级联，将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位的数值比较器扩展成大于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位的数值比较器，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设计了三个低位芯片的比较结果级联输入信号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低位芯片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的比较结果是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，表明低位芯片的比较结果是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，表明低位芯片的比较结果是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=B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，比较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结果应取决于低位芯片的比较结果，即取决于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322073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、多位数值比较器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54772"/>
              </p:ext>
            </p:extLst>
          </p:nvPr>
        </p:nvGraphicFramePr>
        <p:xfrm>
          <a:off x="945630" y="1099739"/>
          <a:ext cx="8760344" cy="554871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88982">
                  <a:extLst>
                    <a:ext uri="{9D8B030D-6E8A-4147-A177-3AD203B41FA5}">
                      <a16:colId xmlns="" xmlns:a16="http://schemas.microsoft.com/office/drawing/2014/main" val="2187058970"/>
                    </a:ext>
                  </a:extLst>
                </a:gridCol>
                <a:gridCol w="1058410">
                  <a:extLst>
                    <a:ext uri="{9D8B030D-6E8A-4147-A177-3AD203B41FA5}">
                      <a16:colId xmlns="" xmlns:a16="http://schemas.microsoft.com/office/drawing/2014/main" val="1523162609"/>
                    </a:ext>
                  </a:extLst>
                </a:gridCol>
                <a:gridCol w="1045760">
                  <a:extLst>
                    <a:ext uri="{9D8B030D-6E8A-4147-A177-3AD203B41FA5}">
                      <a16:colId xmlns="" xmlns:a16="http://schemas.microsoft.com/office/drawing/2014/main" val="3292288431"/>
                    </a:ext>
                  </a:extLst>
                </a:gridCol>
                <a:gridCol w="937178">
                  <a:extLst>
                    <a:ext uri="{9D8B030D-6E8A-4147-A177-3AD203B41FA5}">
                      <a16:colId xmlns="" xmlns:a16="http://schemas.microsoft.com/office/drawing/2014/main" val="875625994"/>
                    </a:ext>
                  </a:extLst>
                </a:gridCol>
                <a:gridCol w="729501">
                  <a:extLst>
                    <a:ext uri="{9D8B030D-6E8A-4147-A177-3AD203B41FA5}">
                      <a16:colId xmlns="" xmlns:a16="http://schemas.microsoft.com/office/drawing/2014/main" val="1203390539"/>
                    </a:ext>
                  </a:extLst>
                </a:gridCol>
                <a:gridCol w="729501">
                  <a:extLst>
                    <a:ext uri="{9D8B030D-6E8A-4147-A177-3AD203B41FA5}">
                      <a16:colId xmlns="" xmlns:a16="http://schemas.microsoft.com/office/drawing/2014/main" val="109422132"/>
                    </a:ext>
                  </a:extLst>
                </a:gridCol>
                <a:gridCol w="729501">
                  <a:extLst>
                    <a:ext uri="{9D8B030D-6E8A-4147-A177-3AD203B41FA5}">
                      <a16:colId xmlns="" xmlns:a16="http://schemas.microsoft.com/office/drawing/2014/main" val="1418228135"/>
                    </a:ext>
                  </a:extLst>
                </a:gridCol>
                <a:gridCol w="813837">
                  <a:extLst>
                    <a:ext uri="{9D8B030D-6E8A-4147-A177-3AD203B41FA5}">
                      <a16:colId xmlns="" xmlns:a16="http://schemas.microsoft.com/office/drawing/2014/main" val="2407741139"/>
                    </a:ext>
                  </a:extLst>
                </a:gridCol>
                <a:gridCol w="813837">
                  <a:extLst>
                    <a:ext uri="{9D8B030D-6E8A-4147-A177-3AD203B41FA5}">
                      <a16:colId xmlns="" xmlns:a16="http://schemas.microsoft.com/office/drawing/2014/main" val="134714079"/>
                    </a:ext>
                  </a:extLst>
                </a:gridCol>
                <a:gridCol w="813837">
                  <a:extLst>
                    <a:ext uri="{9D8B030D-6E8A-4147-A177-3AD203B41FA5}">
                      <a16:colId xmlns="" xmlns:a16="http://schemas.microsoft.com/office/drawing/2014/main" val="1859482132"/>
                    </a:ext>
                  </a:extLst>
                </a:gridCol>
              </a:tblGrid>
              <a:tr h="428434">
                <a:tc gridSpan="4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比较器输入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级联输入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18032553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＞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A=B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＜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＞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A=B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＜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29736623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＞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39380149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＜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387966436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＞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50154731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＜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60453651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＞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08318111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＜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55435989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＞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89437053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＜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261325895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74932117"/>
                  </a:ext>
                </a:extLst>
              </a:tr>
              <a:tr h="4284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994442599"/>
                  </a:ext>
                </a:extLst>
              </a:tr>
              <a:tr h="40750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=B</a:t>
                      </a:r>
                      <a:r>
                        <a:rPr lang="en-US" sz="20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2318412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9896475" y="2830512"/>
            <a:ext cx="15716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数值比较器的功能真值表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05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0514" y="1127677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种最基本的算术运算电路，其功能是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实现二进制数的加法运算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运算器不可或缺的基本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：计算机的加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、减、乘、除等算术运算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离不开加法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36853" y="3010377"/>
            <a:ext cx="4991100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、半加器和全加器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、串行进位加法器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 action="ppaction://hlinksldjump"/>
              </a:rPr>
              <a:t>3</a:t>
            </a:r>
            <a:r>
              <a:rPr lang="zh-CN" altLang="en-US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 action="ppaction://hlinksldjump"/>
              </a:rPr>
              <a:t>、先行进位加法器</a:t>
            </a:r>
            <a:endParaRPr lang="en-US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、加法器的应用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8802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350949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、多位数值比较器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68036" y="1131742"/>
                <a:ext cx="10972800" cy="3770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输出函数更改为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defTabSz="540000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                                             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⨀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zh-CN" altLang="zh-CN" sz="2400" b="1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4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𝑨</m:t>
                                        </m:r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⨀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𝑩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⨀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𝑩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⨀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𝑩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b="1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1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                                              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400" b="1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       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𝟑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𝟎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𝟑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 smtClean="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𝑰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= 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𝟑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zh-CN" altLang="zh-CN" sz="2400" b="1" i="1" kern="100"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⨀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b="1" i="1" kern="100">
                                                      <a:effectLst/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𝑩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1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𝟎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b="1" i="1" kern="100" smtClean="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𝑰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𝑨</m:t>
                                              </m:r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b="1" i="1" kern="100"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𝑩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                                                        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更低位参与比较时，芯片的级联输入端应置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：？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1131742"/>
                <a:ext cx="10972800" cy="3770904"/>
              </a:xfrm>
              <a:prstGeom prst="rect">
                <a:avLst/>
              </a:prstGeom>
              <a:blipFill rotWithShape="1">
                <a:blip r:embed="rId3"/>
                <a:stretch>
                  <a:fillRect l="-722" r="-3667" b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68036" y="4971227"/>
            <a:ext cx="786499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540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＞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lang="en-US" altLang="zh-CN" sz="2400" b="1" kern="1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kern="100" baseline="-25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A=B</a:t>
            </a:r>
            <a:r>
              <a:rPr lang="en-US" altLang="zh-CN" sz="24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</a:p>
          <a:p>
            <a:pPr marL="342900" lvl="0" indent="-342900" algn="just" defTabSz="540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以便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两数相等时，产生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= B</a:t>
            </a: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的比较结果。</a:t>
            </a:r>
          </a:p>
        </p:txBody>
      </p:sp>
      <p:pic>
        <p:nvPicPr>
          <p:cNvPr id="19" name="图片 1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143" y="6168517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0206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7235446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68036" y="969817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比较器的应用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特别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适合有数值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比较的场合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4.22】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位数值比较器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4.9】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的逻辑血型配对指示器：输血前，必须检测供血者和受血者的血型，相配才允许输血。如果允许输血，则绿色指示灯亮，否则红色指示灯亮。下面三种情况可以输血：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	供血者和受血者血型相同；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	供血者的血型是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型；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	受血者的血型是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型；</a:t>
            </a:r>
          </a:p>
        </p:txBody>
      </p:sp>
    </p:spTree>
    <p:extLst>
      <p:ext uri="{BB962C8B-B14F-4D97-AF65-F5344CB8AC3E}">
        <p14:creationId xmlns:p14="http://schemas.microsoft.com/office/powerpoint/2010/main" val="1332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766858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、数值比较器的应用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83590" y="1107042"/>
                <a:ext cx="11127840" cy="5079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：仍旧按照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4.9】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的方法定义输入、输出变量：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输入变量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XY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为供血者的血型编码，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PQ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为受血者的血型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型血，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型血，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型血，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型血；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输出变量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为红色指示灯，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，表示血型不匹配；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，血型可匹配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为绿色指示灯，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，表示血型匹配；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，血型不匹配。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题目中所述，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而下面三种情况，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XY=PQ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XY=11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PQ=10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0" y="1107042"/>
                <a:ext cx="11127840" cy="5079467"/>
              </a:xfrm>
              <a:prstGeom prst="rect">
                <a:avLst/>
              </a:prstGeom>
              <a:blipFill rotWithShape="1">
                <a:blip r:embed="rId3"/>
                <a:stretch>
                  <a:fillRect l="-712" b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6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58195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、数值比较器的应用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912195"/>
              </p:ext>
            </p:extLst>
          </p:nvPr>
        </p:nvGraphicFramePr>
        <p:xfrm>
          <a:off x="2375447" y="2218201"/>
          <a:ext cx="7841292" cy="44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84" name="Visio" r:id="rId4" imgW="3938808" imgH="2251800" progId="Visio.Drawing.11">
                  <p:embed/>
                </p:oleObj>
              </mc:Choice>
              <mc:Fallback>
                <p:oleObj name="Visio" r:id="rId4" imgW="3938808" imgH="22518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447" y="2218201"/>
                        <a:ext cx="7841292" cy="448931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35427" y="1017872"/>
            <a:ext cx="1107440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进行相等比较，产生条件（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逻辑门产生条件（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92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658957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、数值比较器的应用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95325" y="1025241"/>
            <a:ext cx="1033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4.23】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位数值比较器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位的数值比较器。</a:t>
            </a:r>
          </a:p>
          <a:p>
            <a:pPr defTabSz="540000">
              <a:lnSpc>
                <a:spcPct val="150000"/>
              </a:lnSpc>
              <a:buClr>
                <a:srgbClr val="3859CD"/>
              </a:buClr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解：两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74LS85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的级联扩展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输入数据为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~B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235979"/>
              </p:ext>
            </p:extLst>
          </p:nvPr>
        </p:nvGraphicFramePr>
        <p:xfrm>
          <a:off x="767548" y="3420524"/>
          <a:ext cx="10485530" cy="311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81" name="Visio" r:id="rId4" imgW="5246950" imgH="1560216" progId="Visio.Drawing.11">
                  <p:embed/>
                </p:oleObj>
              </mc:Choice>
              <mc:Fallback>
                <p:oleObj name="Visio" r:id="rId4" imgW="5246950" imgH="156021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548" y="3420524"/>
                        <a:ext cx="10485530" cy="31199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9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504953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数值比较器  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、数值比较器的应用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38175" y="1025241"/>
            <a:ext cx="109251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工作过程为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≠B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位比较器的比较结果由高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位决定，芯片（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）的比较结果不产生影响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位比较器的比较结果由低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位决定，比较结果从芯片（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送入芯片（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位二进制数完全相等时，比较结果由芯片（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）的级联输入端决定，又因为芯片（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）的级联输入是“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，因此最终比较结果就为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6" y="6068400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90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00075" y="1025241"/>
            <a:ext cx="1116243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编码器：将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输入的一组二值电信号变成对应的二进制代码的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逻辑电路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9"/>
          <p:cNvSpPr txBox="1"/>
          <p:nvPr/>
        </p:nvSpPr>
        <p:spPr>
          <a:xfrm>
            <a:off x="3266274" y="2561339"/>
            <a:ext cx="42703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、二进制编码器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、优先编码器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、编码器的应用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70" y="6212637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9802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7" name="文本框 19"/>
          <p:cNvSpPr txBox="1"/>
          <p:nvPr/>
        </p:nvSpPr>
        <p:spPr>
          <a:xfrm>
            <a:off x="600074" y="1156051"/>
            <a:ext cx="11017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、二进制编码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意义上的编码器其实就是二进制编码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位二进制编码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位二进制代码对输入的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个电信号进行编码，又称为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线编码器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</a:t>
            </a:r>
            <a:endParaRPr lang="en-US" altLang="zh-CN" sz="2400" b="1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个输出信号（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位编码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7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、二进制编码</a:t>
            </a:r>
            <a:r>
              <a:rPr lang="zh-CN" altLang="en-US" dirty="0" smtClean="0">
                <a:solidFill>
                  <a:srgbClr val="FF0000"/>
                </a:solidFill>
              </a:rPr>
              <a:t>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119939"/>
              </p:ext>
            </p:extLst>
          </p:nvPr>
        </p:nvGraphicFramePr>
        <p:xfrm>
          <a:off x="644715" y="2730868"/>
          <a:ext cx="3563835" cy="313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04" name="Visio" r:id="rId4" imgW="1881206" imgH="1654830" progId="Visio.Drawing.11">
                  <p:embed/>
                </p:oleObj>
              </mc:Choice>
              <mc:Fallback>
                <p:oleObj name="Visio" r:id="rId4" imgW="1881206" imgH="1654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715" y="2730868"/>
                        <a:ext cx="3563835" cy="313112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808344" y="5983615"/>
            <a:ext cx="3166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位二进制编码器逻辑框图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937694"/>
              </p:ext>
            </p:extLst>
          </p:nvPr>
        </p:nvGraphicFramePr>
        <p:xfrm>
          <a:off x="5100422" y="2872538"/>
          <a:ext cx="6410842" cy="38522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2119">
                  <a:extLst>
                    <a:ext uri="{9D8B030D-6E8A-4147-A177-3AD203B41FA5}">
                      <a16:colId xmlns="" xmlns:a16="http://schemas.microsoft.com/office/drawing/2014/main" val="921681851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782118912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1622277327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3848115123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1214735309"/>
                    </a:ext>
                  </a:extLst>
                </a:gridCol>
                <a:gridCol w="582119">
                  <a:extLst>
                    <a:ext uri="{9D8B030D-6E8A-4147-A177-3AD203B41FA5}">
                      <a16:colId xmlns="" xmlns:a16="http://schemas.microsoft.com/office/drawing/2014/main" val="3840321891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308425934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3550642863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1894295086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4217167500"/>
                    </a:ext>
                  </a:extLst>
                </a:gridCol>
                <a:gridCol w="582956">
                  <a:extLst>
                    <a:ext uri="{9D8B030D-6E8A-4147-A177-3AD203B41FA5}">
                      <a16:colId xmlns="" xmlns:a16="http://schemas.microsoft.com/office/drawing/2014/main" val="539351555"/>
                    </a:ext>
                  </a:extLst>
                </a:gridCol>
              </a:tblGrid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0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69829424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16263931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2316400598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3584835994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1784211693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2812625154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344494005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2194072444"/>
                  </a:ext>
                </a:extLst>
              </a:tr>
              <a:tr h="38522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195056687"/>
                  </a:ext>
                </a:extLst>
              </a:tr>
              <a:tr h="385222">
                <a:tc gridSpan="8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其他输入组合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329" marR="90329" marT="0" marB="0" anchor="ctr"/>
                </a:tc>
                <a:extLst>
                  <a:ext uri="{0D108BD9-81ED-4DB2-BD59-A6C34878D82A}">
                    <a16:rowId xmlns="" xmlns:a16="http://schemas.microsoft.com/office/drawing/2014/main" val="1868784245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694297" y="2260428"/>
            <a:ext cx="31715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位二进制编码器真值表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2269" y="1072309"/>
            <a:ext cx="10708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位二进制编码器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，是待编码的二值信号，高电平有效；输出有三个信号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，是对有效输入信号的编码输出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4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8650" y="1025241"/>
            <a:ext cx="111338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的待编码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中取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，即前述的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独热码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，意味着任何时间，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个输入信号中只有一个信号是有效的，其他信号都无效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真值表中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，并未列出所有输入信号组合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，因为其他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的输入组合均不允许出现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的输入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组合：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无效的输入组合：剩余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256-8=248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种，至少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有两个信号同时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有效；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约束条件（不允许出现的）用函数表示，即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924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I</a:t>
            </a:r>
            <a:r>
              <a:rPr lang="en-US" altLang="zh-CN" sz="2400" b="1" kern="1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=0 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≠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（约束条件）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2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0514" y="1127677"/>
            <a:ext cx="109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、半加器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和全加器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）半加器（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Adder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参与加法运算的数据只有输入的两个二进制数位，而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不考虑相邻低位向本位的进位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；产生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的是加法运算的和与向高位的进位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加又称为本位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半加器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的输入变量有两个：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本位参加加法运算的二进制数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输出变量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也有两个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高位的进位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1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06655" y="3054689"/>
            <a:ext cx="640641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上式中，未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出现输入信号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，表明编码器对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的编码是默认编码，即：当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均处于无效状态时，无论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是否有效，编码器输出的就是对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69123"/>
              </p:ext>
            </p:extLst>
          </p:nvPr>
        </p:nvGraphicFramePr>
        <p:xfrm>
          <a:off x="7387033" y="2712190"/>
          <a:ext cx="4311280" cy="323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2" name="Visio" r:id="rId4" imgW="2204555" imgH="1654830" progId="Visio.Drawing.11">
                  <p:embed/>
                </p:oleObj>
              </mc:Choice>
              <mc:Fallback>
                <p:oleObj name="Visio" r:id="rId4" imgW="2204555" imgH="1654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7033" y="2712190"/>
                        <a:ext cx="4311280" cy="323889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70" y="6212637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" name="矩形 1"/>
          <p:cNvSpPr/>
          <p:nvPr/>
        </p:nvSpPr>
        <p:spPr>
          <a:xfrm>
            <a:off x="629652" y="1069706"/>
            <a:ext cx="9736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以此类推，所有的与项都可以用约束项化简，最后得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84231" y="1716037"/>
                <a:ext cx="3913798" cy="1144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𝟕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𝟕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𝟕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dirty="0"/>
                  <a:t>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31" y="1716037"/>
                <a:ext cx="3913798" cy="114441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016940" y="2103578"/>
            <a:ext cx="3514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位二进制编码器电路图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9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23875" y="1025241"/>
            <a:ext cx="11191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、优先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二进制编码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器中，有约束条件：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任何时刻只允许一个输入信号有效，不允许同时有效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控制上要求很高，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实际上很难做到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优先编码器：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允许某一时刻有多个输入信号同时有效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；同时，优先编码器对输入信号规定了不同的优先等级，当多个输入信号同时有效时，它能够根据事先安排好的优先顺序，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只输出优先级最高的有效输入信号的编码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74LS148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线优先级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593958"/>
              </p:ext>
            </p:extLst>
          </p:nvPr>
        </p:nvGraphicFramePr>
        <p:xfrm>
          <a:off x="7488482" y="4418715"/>
          <a:ext cx="3650956" cy="2343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33" name="Visio" r:id="rId4" imgW="2303964" imgH="1476090" progId="Visio.Drawing.11">
                  <p:embed/>
                </p:oleObj>
              </mc:Choice>
              <mc:Fallback>
                <p:oleObj name="Visio" r:id="rId4" imgW="2303964" imgH="1476090" progId="Visio.Drawing.11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482" y="4418715"/>
                        <a:ext cx="3650956" cy="234387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</a:t>
            </a:r>
            <a:r>
              <a:rPr lang="zh-CN" altLang="en-US" dirty="0" smtClean="0">
                <a:solidFill>
                  <a:srgbClr val="FF0000"/>
                </a:solidFill>
              </a:rPr>
              <a:t>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794278"/>
                  </p:ext>
                </p:extLst>
              </p:nvPr>
            </p:nvGraphicFramePr>
            <p:xfrm>
              <a:off x="169252" y="1064480"/>
              <a:ext cx="8329937" cy="5488725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9569">
                      <a:extLst>
                        <a:ext uri="{9D8B030D-6E8A-4147-A177-3AD203B41FA5}">
                          <a16:colId xmlns="" xmlns:a16="http://schemas.microsoft.com/office/drawing/2014/main" val="635658549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2531944850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3386202814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2308401578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146661931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1866929970"/>
                        </a:ext>
                      </a:extLst>
                    </a:gridCol>
                    <a:gridCol w="460564">
                      <a:extLst>
                        <a:ext uri="{9D8B030D-6E8A-4147-A177-3AD203B41FA5}">
                          <a16:colId xmlns="" xmlns:a16="http://schemas.microsoft.com/office/drawing/2014/main" val="537203153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2048488658"/>
                        </a:ext>
                      </a:extLst>
                    </a:gridCol>
                    <a:gridCol w="421768">
                      <a:extLst>
                        <a:ext uri="{9D8B030D-6E8A-4147-A177-3AD203B41FA5}">
                          <a16:colId xmlns="" xmlns:a16="http://schemas.microsoft.com/office/drawing/2014/main" val="3220041259"/>
                        </a:ext>
                      </a:extLst>
                    </a:gridCol>
                    <a:gridCol w="497370">
                      <a:extLst>
                        <a:ext uri="{9D8B030D-6E8A-4147-A177-3AD203B41FA5}">
                          <a16:colId xmlns="" xmlns:a16="http://schemas.microsoft.com/office/drawing/2014/main" val="2950196504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2850516687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360665266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val="637194910"/>
                        </a:ext>
                      </a:extLst>
                    </a:gridCol>
                    <a:gridCol w="460564">
                      <a:extLst>
                        <a:ext uri="{9D8B030D-6E8A-4147-A177-3AD203B41FA5}">
                          <a16:colId xmlns="" xmlns:a16="http://schemas.microsoft.com/office/drawing/2014/main" val="2193637821"/>
                        </a:ext>
                      </a:extLst>
                    </a:gridCol>
                    <a:gridCol w="1893981">
                      <a:extLst>
                        <a:ext uri="{9D8B030D-6E8A-4147-A177-3AD203B41FA5}">
                          <a16:colId xmlns="" xmlns:a16="http://schemas.microsoft.com/office/drawing/2014/main" val="51500574"/>
                        </a:ext>
                      </a:extLst>
                    </a:gridCol>
                  </a:tblGrid>
                  <a:tr h="437715">
                    <a:tc gridSpan="9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输入信号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输出信号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669799725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𝐄𝐈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𝐈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𝐆𝐒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𝐄𝐎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851137108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禁止工作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9576710"/>
                      </a:ext>
                    </a:extLst>
                  </a:tr>
                  <a:tr h="6738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无输入，级联输出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79082967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𝟕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223068214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𝟔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869463066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4214408233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𝟒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779936659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924704089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4186189682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61037673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20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20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2000" b="1" kern="100">
                                          <a:effectLst/>
                                          <a:latin typeface="Cambria Math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60069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794278"/>
                  </p:ext>
                </p:extLst>
              </p:nvPr>
            </p:nvGraphicFramePr>
            <p:xfrm>
              <a:off x="169252" y="1064480"/>
              <a:ext cx="8329937" cy="5488725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35658549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31944850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86202814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08401578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6661931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866929970"/>
                        </a:ext>
                      </a:extLst>
                    </a:gridCol>
                    <a:gridCol w="46056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37203153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48488658"/>
                        </a:ext>
                      </a:extLst>
                    </a:gridCol>
                    <a:gridCol w="42176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20041259"/>
                        </a:ext>
                      </a:extLst>
                    </a:gridCol>
                    <a:gridCol w="4973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50196504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50516687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60665266"/>
                        </a:ext>
                      </a:extLst>
                    </a:gridCol>
                    <a:gridCol w="4595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37194910"/>
                        </a:ext>
                      </a:extLst>
                    </a:gridCol>
                    <a:gridCol w="46056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93637821"/>
                        </a:ext>
                      </a:extLst>
                    </a:gridCol>
                    <a:gridCol w="189398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1500574"/>
                        </a:ext>
                      </a:extLst>
                    </a:gridCol>
                  </a:tblGrid>
                  <a:tr h="437715">
                    <a:tc gridSpan="9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输入信号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输出信号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69799725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1333" t="-112500" r="-1722667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100000" t="-112500" r="-1600000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202667" t="-112500" r="-1521333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302667" t="-112500" r="-1421333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397368" t="-112500" r="-1302632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504000" t="-112500" r="-1220000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596053" t="-112500" r="-1103947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705333" t="-112500" r="-1018667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875362" t="-112500" r="-1007246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820732" t="-112500" r="-747561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1006667" t="-112500" r="-717333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1092105" t="-112500" r="-607895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blipFill rotWithShape="1">
                          <a:blip r:embed="rId6"/>
                          <a:stretch>
                            <a:fillRect l="-1208000" t="-112500" r="-516000" b="-10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1308000" t="-112500" r="-416000" b="-106527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51137108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禁止工作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576710"/>
                      </a:ext>
                    </a:extLst>
                  </a:tr>
                  <a:tr h="6738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无输入，级联输出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79082967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465278" r="-322" b="-7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23068214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573239" r="-322" b="-6225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69463066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663889" r="-322" b="-5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14408233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763889" r="-322" b="-4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79936659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863889" r="-322" b="-3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704089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977465" r="-322" b="-218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86189682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1062500" r="-322" b="-1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1037673"/>
                      </a:ext>
                    </a:extLst>
                  </a:tr>
                  <a:tr h="4377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7406" marR="107406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7406" marR="107406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39550" t="-1162500" r="-322" b="-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006985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308146"/>
              </p:ext>
            </p:extLst>
          </p:nvPr>
        </p:nvGraphicFramePr>
        <p:xfrm>
          <a:off x="8677275" y="3937000"/>
          <a:ext cx="3311525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6" name="Visio" r:id="rId7" imgW="1674014" imgH="1059750" progId="Visio.Drawing.11">
                  <p:embed/>
                </p:oleObj>
              </mc:Choice>
              <mc:Fallback>
                <p:oleObj name="Visio" r:id="rId7" imgW="1674014" imgH="1059750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7275" y="3937000"/>
                        <a:ext cx="3311525" cy="21018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52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88206" y="1107118"/>
                <a:ext cx="1080654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74LS148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和上节所述的普通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线编码器有以下不同之处：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）待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编码输入信号和编码输出信号均是低电平有效。</a:t>
                </a: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某个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待编码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输入信号为低电平时，表明该信号有输入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待编码输入信号对应的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，也为反码，并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以反码形式输出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譬如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的编码为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的反码，也就是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；输入信号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的编码为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的反码，也就是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；依此类推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06" y="1107118"/>
                <a:ext cx="10806545" cy="3416320"/>
              </a:xfrm>
              <a:prstGeom prst="rect">
                <a:avLst/>
              </a:prstGeom>
              <a:blipFill rotWithShape="1">
                <a:blip r:embed="rId3"/>
                <a:stretch>
                  <a:fillRect l="-790" r="-2820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2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7"/>
              <p:cNvSpPr txBox="1"/>
              <p:nvPr/>
            </p:nvSpPr>
            <p:spPr>
              <a:xfrm>
                <a:off x="781049" y="1121810"/>
                <a:ext cx="1080654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）待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编码输入信号允许多个信号同时有效，并规定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了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优先级。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输入使能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EI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有效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，当多个待编码输入信号同时有效时，则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输出其中优先级最高的输入信号的编码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优先级：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譬如：当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EI</m:t>
                        </m:r>
                      </m:e>
                    </m:acc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其他输入信号均为高电平时，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acc>
                    <m:r>
                      <a:rPr lang="zh-CN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acc>
                    <m:r>
                      <a:rPr lang="zh-CN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优先级最高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1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49" y="1121810"/>
                <a:ext cx="10806545" cy="3416320"/>
              </a:xfrm>
              <a:prstGeom prst="rect">
                <a:avLst/>
              </a:prstGeom>
              <a:blipFill rotWithShape="1">
                <a:blip r:embed="rId3"/>
                <a:stretch>
                  <a:fillRect l="-733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6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38176" y="1061027"/>
                <a:ext cx="10896600" cy="468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）有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门控及使能信号，便于级联扩展。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74LS148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三个门控及使能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：一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个输入，两个输出，均为低电平有效：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）输入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使能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𝐄𝐈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输入信号的选通信号（避免发生险象），只有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𝐄𝐈</m:t>
                        </m:r>
                      </m:e>
                    </m:acc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，才对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𝐈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𝐈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编码，否则编码器禁止工作，编码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无效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，同时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𝐆𝐒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𝐄𝐎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无效（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表达式：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540385" indent="26670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𝑬𝑰</m:t>
                                  </m:r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+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𝟕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           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𝑬𝑰</m:t>
                                  </m:r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𝟓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𝟓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+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𝟕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𝑬𝑰</m:t>
                              </m:r>
                              <m:d>
                                <m:dPr>
                                  <m:ctrlPr>
                                    <a:rPr lang="zh-CN" altLang="zh-CN" sz="2400" b="1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𝟔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𝟔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 kern="100">
                                              <a:effectLst/>
                                              <a:latin typeface="Cambria Math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𝟔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𝟕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6" y="1061027"/>
                <a:ext cx="10896600" cy="4683590"/>
              </a:xfrm>
              <a:prstGeom prst="rect">
                <a:avLst/>
              </a:prstGeom>
              <a:blipFill rotWithShape="1">
                <a:blip r:embed="rId3"/>
                <a:stretch>
                  <a:fillRect l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7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61998" y="1101721"/>
                <a:ext cx="10820401" cy="4602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）输出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使能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EO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用作低优先级芯片的输入使能信号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EI</m:t>
                        </m:r>
                      </m:e>
                    </m:acc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且所有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acc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无效时（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EO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，否则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EO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EO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表达式为：</a:t>
                </a:r>
              </a:p>
              <a:p>
                <a:pPr marL="540385" indent="2667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𝐸𝑂</m:t>
                          </m:r>
                        </m:e>
                      </m:acc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sz="2400" i="1" kern="100">
                              <a:effectLst/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𝐸𝐼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(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1">
                            <a:latin typeface="Cambria Math"/>
                            <a:ea typeface="微软雅黑" panose="020B0503020204020204" pitchFamily="34" charset="-122"/>
                          </a:rPr>
                          <m:t>EO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的意义：当本片编码器允许工作，但无有效输入时，则允许低优先级芯片开始工作，即输出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1">
                            <a:latin typeface="Cambria Math"/>
                            <a:ea typeface="微软雅黑" panose="020B0503020204020204" pitchFamily="34" charset="-122"/>
                          </a:rPr>
                          <m:t>EO</m:t>
                        </m:r>
                      </m:e>
                    </m:acc>
                    <m:r>
                      <a:rPr lang="en-US" altLang="zh-CN" sz="2400" b="1">
                        <a:latin typeface="Cambria Math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，级联时可以送入低优先级芯片的输入使能信号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1">
                            <a:latin typeface="Cambria Math"/>
                            <a:ea typeface="微软雅黑" panose="020B0503020204020204" pitchFamily="34" charset="-122"/>
                          </a:rPr>
                          <m:t>EI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8" y="1101721"/>
                <a:ext cx="10820401" cy="4602414"/>
              </a:xfrm>
              <a:prstGeom prst="rect">
                <a:avLst/>
              </a:prstGeom>
              <a:blipFill rotWithShape="1">
                <a:blip r:embed="rId3"/>
                <a:stretch>
                  <a:fillRect l="-732" r="-676" b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7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90550" y="997527"/>
                <a:ext cx="11029950" cy="356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）输出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有效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GS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：指示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此时的编码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是有效编码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EI</m:t>
                        </m:r>
                      </m:e>
                    </m:acc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个待编码输入信号不全为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（至少有一个有效）时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GS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；否则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GS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GS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意味着此时编码器正常工作且输出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有效编码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GS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函数表达式为：</a:t>
                </a:r>
              </a:p>
              <a:p>
                <a:pPr marL="540385"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𝐺𝑆</m:t>
                        </m:r>
                      </m:e>
                    </m:acc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𝐸𝐼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zh-CN" altLang="zh-CN" sz="2400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acc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zh-CN" altLang="zh-CN" sz="2400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𝐸𝐼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𝐸𝐼</m:t>
                        </m:r>
                      </m:e>
                    </m:acc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zh-CN" altLang="zh-CN" sz="2400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𝐸𝑂</m:t>
                            </m:r>
                          </m:e>
                        </m:acc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 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𝐸𝐼</m:t>
                        </m:r>
                      </m:e>
                    </m:acc>
                  </m:oMath>
                </a14:m>
                <a:r>
                  <a:rPr lang="en-US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997527"/>
                <a:ext cx="11029950" cy="3566939"/>
              </a:xfrm>
              <a:prstGeom prst="rect">
                <a:avLst/>
              </a:prstGeom>
              <a:blipFill rotWithShape="1">
                <a:blip r:embed="rId3"/>
                <a:stretch>
                  <a:fillRect l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9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sz="quarter" idx="13"/>
          </p:nvPr>
        </p:nvSpPr>
        <p:spPr>
          <a:xfrm>
            <a:off x="635267" y="1016000"/>
            <a:ext cx="10972800" cy="717550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 74LS147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集成</a:t>
            </a:r>
            <a:r>
              <a:rPr lang="en-US" altLang="zh-CN" sz="2400" dirty="0"/>
              <a:t>10</a:t>
            </a:r>
            <a:r>
              <a:rPr lang="zh-CN" altLang="en-US" sz="2400" dirty="0"/>
              <a:t>线</a:t>
            </a:r>
            <a:r>
              <a:rPr lang="en-US" altLang="zh-CN" sz="2400" dirty="0"/>
              <a:t>-4</a:t>
            </a:r>
            <a:r>
              <a:rPr lang="zh-CN" altLang="en-US" sz="2400" dirty="0"/>
              <a:t>线编码器，它对</a:t>
            </a:r>
            <a:r>
              <a:rPr lang="en-US" altLang="zh-CN" sz="2400" dirty="0"/>
              <a:t>10</a:t>
            </a:r>
            <a:r>
              <a:rPr lang="zh-CN" altLang="en-US" sz="2400" dirty="0"/>
              <a:t>个低电平输入的信号进行</a:t>
            </a:r>
            <a:r>
              <a:rPr lang="en-US" altLang="zh-CN" sz="2400" dirty="0"/>
              <a:t>BCD</a:t>
            </a:r>
            <a:r>
              <a:rPr lang="zh-CN" altLang="en-US" sz="2400" dirty="0" smtClean="0"/>
              <a:t>编码</a:t>
            </a:r>
            <a:endParaRPr lang="zh-CN" altLang="en-US" sz="2400" dirty="0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6519015"/>
                  </p:ext>
                </p:extLst>
              </p:nvPr>
            </p:nvGraphicFramePr>
            <p:xfrm>
              <a:off x="403623" y="1678130"/>
              <a:ext cx="7857259" cy="493221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506713">
                      <a:extLst>
                        <a:ext uri="{9D8B030D-6E8A-4147-A177-3AD203B41FA5}">
                          <a16:colId xmlns="" xmlns:a16="http://schemas.microsoft.com/office/drawing/2014/main" val="3674056285"/>
                        </a:ext>
                      </a:extLst>
                    </a:gridCol>
                    <a:gridCol w="510012">
                      <a:extLst>
                        <a:ext uri="{9D8B030D-6E8A-4147-A177-3AD203B41FA5}">
                          <a16:colId xmlns="" xmlns:a16="http://schemas.microsoft.com/office/drawing/2014/main" val="1069740778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val="646616484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val="2466061107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val="2548793625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val="657168618"/>
                        </a:ext>
                      </a:extLst>
                    </a:gridCol>
                    <a:gridCol w="508911">
                      <a:extLst>
                        <a:ext uri="{9D8B030D-6E8A-4147-A177-3AD203B41FA5}">
                          <a16:colId xmlns="" xmlns:a16="http://schemas.microsoft.com/office/drawing/2014/main" val="2974132383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val="3113751469"/>
                        </a:ext>
                      </a:extLst>
                    </a:gridCol>
                    <a:gridCol w="466044">
                      <a:extLst>
                        <a:ext uri="{9D8B030D-6E8A-4147-A177-3AD203B41FA5}">
                          <a16:colId xmlns="" xmlns:a16="http://schemas.microsoft.com/office/drawing/2014/main" val="792658264"/>
                        </a:ext>
                      </a:extLst>
                    </a:gridCol>
                    <a:gridCol w="505615">
                      <a:extLst>
                        <a:ext uri="{9D8B030D-6E8A-4147-A177-3AD203B41FA5}">
                          <a16:colId xmlns="" xmlns:a16="http://schemas.microsoft.com/office/drawing/2014/main" val="2093341953"/>
                        </a:ext>
                      </a:extLst>
                    </a:gridCol>
                    <a:gridCol w="506713">
                      <a:extLst>
                        <a:ext uri="{9D8B030D-6E8A-4147-A177-3AD203B41FA5}">
                          <a16:colId xmlns="" xmlns:a16="http://schemas.microsoft.com/office/drawing/2014/main" val="2452328670"/>
                        </a:ext>
                      </a:extLst>
                    </a:gridCol>
                    <a:gridCol w="506713">
                      <a:extLst>
                        <a:ext uri="{9D8B030D-6E8A-4147-A177-3AD203B41FA5}">
                          <a16:colId xmlns="" xmlns:a16="http://schemas.microsoft.com/office/drawing/2014/main" val="1783924489"/>
                        </a:ext>
                      </a:extLst>
                    </a:gridCol>
                    <a:gridCol w="506713">
                      <a:extLst>
                        <a:ext uri="{9D8B030D-6E8A-4147-A177-3AD203B41FA5}">
                          <a16:colId xmlns="" xmlns:a16="http://schemas.microsoft.com/office/drawing/2014/main" val="2535422177"/>
                        </a:ext>
                      </a:extLst>
                    </a:gridCol>
                    <a:gridCol w="1300760">
                      <a:extLst>
                        <a:ext uri="{9D8B030D-6E8A-4147-A177-3AD203B41FA5}">
                          <a16:colId xmlns="" xmlns:a16="http://schemas.microsoft.com/office/drawing/2014/main" val="2398074475"/>
                        </a:ext>
                      </a:extLst>
                    </a:gridCol>
                  </a:tblGrid>
                  <a:tr h="411018">
                    <a:tc gridSpan="9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输入信号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输出信号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415081940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𝟗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42509421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输出编码</a:t>
                          </a: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64039442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𝟗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80413199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91154821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𝟕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70905584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𝟔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520762754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48573445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𝟒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367385820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49847634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733510830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sz="1800" b="1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sz="1800" b="1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sz="1800" b="1" kern="100">
                                          <a:effectLst/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编码输出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147048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6519015"/>
                  </p:ext>
                </p:extLst>
              </p:nvPr>
            </p:nvGraphicFramePr>
            <p:xfrm>
              <a:off x="403623" y="1678130"/>
              <a:ext cx="7857259" cy="493221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506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674056285"/>
                        </a:ext>
                      </a:extLst>
                    </a:gridCol>
                    <a:gridCol w="51001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069740778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46616484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66061107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48793625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57168618"/>
                        </a:ext>
                      </a:extLst>
                    </a:gridCol>
                    <a:gridCol w="5089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74132383"/>
                        </a:ext>
                      </a:extLst>
                    </a:gridCol>
                    <a:gridCol w="5078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13751469"/>
                        </a:ext>
                      </a:extLst>
                    </a:gridCol>
                    <a:gridCol w="46604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92658264"/>
                        </a:ext>
                      </a:extLst>
                    </a:gridCol>
                    <a:gridCol w="50561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93341953"/>
                        </a:ext>
                      </a:extLst>
                    </a:gridCol>
                    <a:gridCol w="506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52328670"/>
                        </a:ext>
                      </a:extLst>
                    </a:gridCol>
                    <a:gridCol w="506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783924489"/>
                        </a:ext>
                      </a:extLst>
                    </a:gridCol>
                    <a:gridCol w="506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35422177"/>
                        </a:ext>
                      </a:extLst>
                    </a:gridCol>
                    <a:gridCol w="13007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98074475"/>
                        </a:ext>
                      </a:extLst>
                    </a:gridCol>
                  </a:tblGrid>
                  <a:tr h="411018">
                    <a:tc gridSpan="9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输入信号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输出信号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5081940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t="-105882" r="-1454217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98810" t="-105882" r="-1336905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201205" t="-105882" r="-1253012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01205" t="-105882" r="-1153012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96429" t="-105882" r="-1039286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502410" t="-105882" r="-951807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595238" t="-105882" r="-840476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703614" t="-105882" r="-750602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877632" t="-105882" r="-719737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895181" t="-105882" r="-559036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995181" t="-105882" r="-459036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1095181" t="-105882" r="-359036" b="-10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1180952" t="-105882" r="-254762" b="-100735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142509421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输出编码</a:t>
                          </a: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64039442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304412" r="-469" b="-8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80413199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410448" r="-469" b="-720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1154821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502941" r="-469" b="-610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70905584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611940" r="-469" b="-519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20762754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711940" r="-469" b="-419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48573445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800000" r="-469" b="-3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67385820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913433" r="-469" b="-2179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49847634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998529" r="-469" b="-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33510830"/>
                      </a:ext>
                    </a:extLst>
                  </a:tr>
                  <a:tr h="41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05164" t="-1114925" r="-469" b="-16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14704895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61501"/>
              </p:ext>
            </p:extLst>
          </p:nvPr>
        </p:nvGraphicFramePr>
        <p:xfrm>
          <a:off x="8472203" y="3695784"/>
          <a:ext cx="3449638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56" name="Visio" r:id="rId5" imgW="1674014" imgH="1059750" progId="Visio.Drawing.11">
                  <p:embed/>
                </p:oleObj>
              </mc:Choice>
              <mc:Fallback>
                <p:oleObj name="Visio" r:id="rId5" imgW="1674014" imgH="105975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2203" y="3695784"/>
                        <a:ext cx="3449638" cy="21780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8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、优先编码器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33400" y="1203046"/>
                <a:ext cx="11191875" cy="4526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74LS147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优先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编码器：只有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</m:acc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且都是低电平有效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的优先级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8421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高位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低位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某一个输入端为低电平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且优先级最高时，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个输出端就以反码形式输出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其对应的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8421 BCD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个输入全为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输出也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，代表输入了十进制数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8421 BCD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编码的反码。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03046"/>
                <a:ext cx="11191875" cy="4526624"/>
              </a:xfrm>
              <a:prstGeom prst="rect">
                <a:avLst/>
              </a:prstGeom>
              <a:blipFill rotWithShape="1">
                <a:blip r:embed="rId3"/>
                <a:stretch>
                  <a:fillRect l="-763" b="-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70" y="6212637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59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66599" y="3288410"/>
                <a:ext cx="4078194" cy="1385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269240"/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altLang="zh-CN" sz="2400" b="1" i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9240"/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𝑪𝑶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altLang="zh-CN" sz="2400" b="1" i="1" kern="100" dirty="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99" y="3288410"/>
                <a:ext cx="4078194" cy="1385764"/>
              </a:xfrm>
              <a:prstGeom prst="rect">
                <a:avLst/>
              </a:prstGeom>
              <a:blipFill rotWithShape="1">
                <a:blip r:embed="rId4"/>
                <a:stretch>
                  <a:fillRect l="-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、半加器和</a:t>
            </a:r>
            <a:r>
              <a:rPr lang="zh-CN" altLang="en-US" dirty="0" smtClean="0">
                <a:solidFill>
                  <a:srgbClr val="FF0000"/>
                </a:solidFill>
              </a:rPr>
              <a:t>全加器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45257"/>
              </p:ext>
            </p:extLst>
          </p:nvPr>
        </p:nvGraphicFramePr>
        <p:xfrm>
          <a:off x="2414910" y="1089025"/>
          <a:ext cx="3862064" cy="205281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4784">
                  <a:extLst>
                    <a:ext uri="{9D8B030D-6E8A-4147-A177-3AD203B41FA5}">
                      <a16:colId xmlns="" xmlns:a16="http://schemas.microsoft.com/office/drawing/2014/main" val="2661370370"/>
                    </a:ext>
                  </a:extLst>
                </a:gridCol>
                <a:gridCol w="965760">
                  <a:extLst>
                    <a:ext uri="{9D8B030D-6E8A-4147-A177-3AD203B41FA5}">
                      <a16:colId xmlns="" xmlns:a16="http://schemas.microsoft.com/office/drawing/2014/main" val="39192064"/>
                    </a:ext>
                  </a:extLst>
                </a:gridCol>
                <a:gridCol w="965760">
                  <a:extLst>
                    <a:ext uri="{9D8B030D-6E8A-4147-A177-3AD203B41FA5}">
                      <a16:colId xmlns="" xmlns:a16="http://schemas.microsoft.com/office/drawing/2014/main" val="1304654772"/>
                    </a:ext>
                  </a:extLst>
                </a:gridCol>
                <a:gridCol w="965760">
                  <a:extLst>
                    <a:ext uri="{9D8B030D-6E8A-4147-A177-3AD203B41FA5}">
                      <a16:colId xmlns="" xmlns:a16="http://schemas.microsoft.com/office/drawing/2014/main" val="3337176297"/>
                    </a:ext>
                  </a:extLst>
                </a:gridCol>
              </a:tblGrid>
              <a:tr h="410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extLst>
                  <a:ext uri="{0D108BD9-81ED-4DB2-BD59-A6C34878D82A}">
                    <a16:rowId xmlns="" xmlns:a16="http://schemas.microsoft.com/office/drawing/2014/main" val="3139315733"/>
                  </a:ext>
                </a:extLst>
              </a:tr>
              <a:tr h="410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extLst>
                  <a:ext uri="{0D108BD9-81ED-4DB2-BD59-A6C34878D82A}">
                    <a16:rowId xmlns="" xmlns:a16="http://schemas.microsoft.com/office/drawing/2014/main" val="522276795"/>
                  </a:ext>
                </a:extLst>
              </a:tr>
              <a:tr h="410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extLst>
                  <a:ext uri="{0D108BD9-81ED-4DB2-BD59-A6C34878D82A}">
                    <a16:rowId xmlns="" xmlns:a16="http://schemas.microsoft.com/office/drawing/2014/main" val="803578871"/>
                  </a:ext>
                </a:extLst>
              </a:tr>
              <a:tr h="410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extLst>
                  <a:ext uri="{0D108BD9-81ED-4DB2-BD59-A6C34878D82A}">
                    <a16:rowId xmlns="" xmlns:a16="http://schemas.microsoft.com/office/drawing/2014/main" val="4152086764"/>
                  </a:ext>
                </a:extLst>
              </a:tr>
              <a:tr h="410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626" marR="132626" marT="0" marB="0" anchor="ctr"/>
                </a:tc>
                <a:extLst>
                  <a:ext uri="{0D108BD9-81ED-4DB2-BD59-A6C34878D82A}">
                    <a16:rowId xmlns="" xmlns:a16="http://schemas.microsoft.com/office/drawing/2014/main" val="1362183063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872680" y="1089025"/>
            <a:ext cx="145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</a:p>
        </p:txBody>
      </p:sp>
      <p:sp>
        <p:nvSpPr>
          <p:cNvPr id="18" name="矩形 17"/>
          <p:cNvSpPr/>
          <p:nvPr/>
        </p:nvSpPr>
        <p:spPr>
          <a:xfrm>
            <a:off x="7742797" y="1906026"/>
            <a:ext cx="4029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半加器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电路图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逻辑符号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23500"/>
              </p:ext>
            </p:extLst>
          </p:nvPr>
        </p:nvGraphicFramePr>
        <p:xfrm>
          <a:off x="5179705" y="3372450"/>
          <a:ext cx="3397205" cy="214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46" name="Visio" r:id="rId5" imgW="1532464" imgH="975510" progId="Visio.Drawing.11">
                  <p:embed/>
                </p:oleObj>
              </mc:Choice>
              <mc:Fallback>
                <p:oleObj name="Visio" r:id="rId5" imgW="1532464" imgH="9755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9705" y="3372450"/>
                        <a:ext cx="3397205" cy="214745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621255"/>
              </p:ext>
            </p:extLst>
          </p:nvPr>
        </p:nvGraphicFramePr>
        <p:xfrm>
          <a:off x="9130271" y="4103495"/>
          <a:ext cx="2228561" cy="1437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47" name="Visio" r:id="rId7" imgW="1057570" imgH="683910" progId="Visio.Drawing.11">
                  <p:embed/>
                </p:oleObj>
              </mc:Choice>
              <mc:Fallback>
                <p:oleObj name="Visio" r:id="rId7" imgW="1057570" imgH="68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0271" y="4103495"/>
                        <a:ext cx="2228561" cy="143745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826153" y="5760217"/>
            <a:ext cx="1916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42188" y="5796130"/>
            <a:ext cx="1916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）逻辑符号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0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81025" y="1025241"/>
            <a:ext cx="110680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、编码器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4.24】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线优先编码器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74LS148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线优先编码器。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解：需要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74LS148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431281"/>
              </p:ext>
            </p:extLst>
          </p:nvPr>
        </p:nvGraphicFramePr>
        <p:xfrm>
          <a:off x="304512" y="2779567"/>
          <a:ext cx="7041759" cy="4011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3" name="Visio" r:id="rId4" imgW="3821301" imgH="2174580" progId="Visio.Drawing.11">
                  <p:embed/>
                </p:oleObj>
              </mc:Choice>
              <mc:Fallback>
                <p:oleObj name="Visio" r:id="rId4" imgW="3821301" imgH="21745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12" y="2779567"/>
                        <a:ext cx="7041759" cy="401175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448550" y="2590422"/>
                <a:ext cx="4495800" cy="3326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</a:t>
                </a:r>
                <a:r>
                  <a:rPr lang="zh-CN" altLang="zh-CN" sz="20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编码器</a:t>
                </a:r>
                <a:r>
                  <a:rPr lang="zh-CN" altLang="en-US" sz="20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0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个待编码信号输入端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  <m:r>
                      <a:rPr lang="en-US" altLang="zh-CN" sz="20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</a:t>
                </a:r>
                <a:r>
                  <a:rPr lang="en-US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个编码输出端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0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0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优先级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  <m:r>
                      <a:rPr lang="en-US" altLang="zh-CN" sz="20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𝟏𝟒</m:t>
                            </m:r>
                          </m:sub>
                        </m:sSub>
                      </m:e>
                    </m:acc>
                    <m:r>
                      <a:rPr lang="en-US" altLang="zh-CN" sz="20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&gt;…&gt;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</m:e>
                    </m:acc>
                    <m:r>
                      <a:rPr lang="en-US" altLang="zh-CN" sz="20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0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&gt;…&gt;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，编码输出</a:t>
                </a:r>
                <a:r>
                  <a:rPr lang="zh-CN" altLang="zh-CN" sz="20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反码</a:t>
                </a:r>
                <a:endPara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0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具有</a:t>
                </a:r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使能输入端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</m:oMath>
                </a14:m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、使能输出端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</m:oMath>
                </a14:m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和有效编码输出指示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</m:oMath>
                </a14:m>
                <a:r>
                  <a:rPr lang="zh-CN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50" y="2590422"/>
                <a:ext cx="4495800" cy="3326167"/>
              </a:xfrm>
              <a:prstGeom prst="rect">
                <a:avLst/>
              </a:prstGeom>
              <a:blipFill rotWithShape="1">
                <a:blip r:embed="rId6"/>
                <a:stretch>
                  <a:fillRect l="-1221" r="-3392" b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3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、编码器的应用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09600" y="1025241"/>
                <a:ext cx="10944225" cy="409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连接方法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marL="800100" lvl="1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）待编码信号输入端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：接芯片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；芯片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）的优先级高于芯片（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）；</a:t>
                </a:r>
              </a:p>
              <a:p>
                <a:pPr marL="800100" lvl="1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marL="800100" lvl="1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）编码输出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25241"/>
                <a:ext cx="10944225" cy="4094326"/>
              </a:xfrm>
              <a:prstGeom prst="rect">
                <a:avLst/>
              </a:prstGeom>
              <a:blipFill rotWithShape="1">
                <a:blip r:embed="rId3"/>
                <a:stretch>
                  <a:fillRect l="-724" r="-3677" b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、编码器的应用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00075" y="1025241"/>
                <a:ext cx="11058525" cy="505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3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各种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工作情况：</a:t>
                </a:r>
              </a:p>
              <a:p>
                <a:pPr marL="800100" lvl="1" indent="-342900" algn="just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无效：即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，芯片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）禁止工作，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𝟏𝟏𝟏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故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芯片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）也禁止工作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𝟏𝟏𝟏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257300" lvl="2" indent="-342900" algn="just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输出信号状态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𝟏𝟏𝟏𝟏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；就是禁止工作状态。</a:t>
                </a:r>
              </a:p>
              <a:p>
                <a:pPr marL="800100" lvl="1" indent="-342900" algn="just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有效，且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有输入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芯片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）工作，且有有效编码输出，其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；芯片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）禁止工作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个输出信号全部为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就是芯片（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）的对应信号，即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，同时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，就是处于正常编码状态。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1025241"/>
                <a:ext cx="11058525" cy="5059334"/>
              </a:xfrm>
              <a:prstGeom prst="rect">
                <a:avLst/>
              </a:prstGeom>
              <a:blipFill rotWithShape="1">
                <a:blip r:embed="rId3"/>
                <a:stretch>
                  <a:fillRect l="-716" r="-3526" b="-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8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、编码器的应用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38175" y="1025241"/>
                <a:ext cx="11124334" cy="4632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3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有效，且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无输入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𝟏𝟏𝟏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。芯片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，允许工作，此时，又分为两种情况：</a:t>
                </a:r>
              </a:p>
              <a:p>
                <a:pPr marL="800100" lvl="1" indent="-342900" algn="just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无有效输入，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𝟏𝟏𝟏</m:t>
                    </m:r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；对于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线优先编码器而言，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𝟏𝟏𝟏𝟏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，是属于“无有效输入，级联输出”状态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有有效输入，则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编码就输出到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；对于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线优先编码器而言，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𝑬𝑶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𝑬𝑶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𝑮𝑺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，是属于正常编码状态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5" y="1025241"/>
                <a:ext cx="11124334" cy="4632037"/>
              </a:xfrm>
              <a:prstGeom prst="rect">
                <a:avLst/>
              </a:prstGeom>
              <a:blipFill rotWithShape="1">
                <a:blip r:embed="rId3"/>
                <a:stretch>
                  <a:fillRect l="-767" r="-822" b="-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4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、编码器的应用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04825" y="1025241"/>
                <a:ext cx="1114425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4.25】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-3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74LS148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设计一个高电平输出的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-4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线优先编码器，输出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8421 BCD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编码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解：假设待编码的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个输入信号为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，优先级依次由高到低；输出的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8421BCD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编码从高到低依次为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74LS148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个待编码输入信号，还少两个输入信号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考虑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成本代价，可以使用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74LS148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，再添加少量逻辑门构成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或者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74LS148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不能工作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74LS148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才能工作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025241"/>
                <a:ext cx="11144250" cy="4524315"/>
              </a:xfrm>
              <a:prstGeom prst="rect">
                <a:avLst/>
              </a:prstGeom>
              <a:blipFill rotWithShape="1">
                <a:blip r:embed="rId3"/>
                <a:stretch>
                  <a:fillRect l="-766" r="-821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8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编码器  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、编码器的应用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1056" y="3576377"/>
                <a:ext cx="7576788" cy="245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得出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2400" b="1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2400" b="1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𝑬𝑰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无效（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取反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得到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有效（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）时，则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=1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540000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故：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∙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2400" b="1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2400" b="1" i="1" kern="100">
                                    <a:effectLst/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6" y="3576377"/>
                <a:ext cx="7576788" cy="2450671"/>
              </a:xfrm>
              <a:prstGeom prst="rect">
                <a:avLst/>
              </a:prstGeom>
              <a:blipFill rotWithShape="1">
                <a:blip r:embed="rId4"/>
                <a:stretch>
                  <a:fillRect l="-1046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539592"/>
                  </p:ext>
                </p:extLst>
              </p:nvPr>
            </p:nvGraphicFramePr>
            <p:xfrm>
              <a:off x="612505" y="1085441"/>
              <a:ext cx="7852029" cy="2369125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89543">
                      <a:extLst>
                        <a:ext uri="{9D8B030D-6E8A-4147-A177-3AD203B41FA5}">
                          <a16:colId xmlns="" xmlns:a16="http://schemas.microsoft.com/office/drawing/2014/main" val="160202615"/>
                        </a:ext>
                      </a:extLst>
                    </a:gridCol>
                    <a:gridCol w="794971">
                      <a:extLst>
                        <a:ext uri="{9D8B030D-6E8A-4147-A177-3AD203B41FA5}">
                          <a16:colId xmlns="" xmlns:a16="http://schemas.microsoft.com/office/drawing/2014/main" val="3399551233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val="1419543046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val="1256121056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val="2563683065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val="857584734"/>
                        </a:ext>
                      </a:extLst>
                    </a:gridCol>
                    <a:gridCol w="793162">
                      <a:extLst>
                        <a:ext uri="{9D8B030D-6E8A-4147-A177-3AD203B41FA5}">
                          <a16:colId xmlns="" xmlns:a16="http://schemas.microsoft.com/office/drawing/2014/main" val="200849324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val="1877227760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val="1170727955"/>
                        </a:ext>
                      </a:extLst>
                    </a:gridCol>
                    <a:gridCol w="726235">
                      <a:extLst>
                        <a:ext uri="{9D8B030D-6E8A-4147-A177-3AD203B41FA5}">
                          <a16:colId xmlns="" xmlns:a16="http://schemas.microsoft.com/office/drawing/2014/main" val="1562432890"/>
                        </a:ext>
                      </a:extLst>
                    </a:gridCol>
                  </a:tblGrid>
                  <a:tr h="473825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74LS148</a:t>
                          </a: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控制及输出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线</a:t>
                          </a: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线优先编码器输出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176552555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𝟗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𝑬𝑰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i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i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572590480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797688972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207386902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̿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̿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̿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236098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539592"/>
                  </p:ext>
                </p:extLst>
              </p:nvPr>
            </p:nvGraphicFramePr>
            <p:xfrm>
              <a:off x="612505" y="1085441"/>
              <a:ext cx="7852029" cy="2369125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8954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60202615"/>
                        </a:ext>
                      </a:extLst>
                    </a:gridCol>
                    <a:gridCol w="7949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99551233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19543046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56121056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63683065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57584734"/>
                        </a:ext>
                      </a:extLst>
                    </a:gridCol>
                    <a:gridCol w="7931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849324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877227760"/>
                        </a:ext>
                      </a:extLst>
                    </a:gridCol>
                    <a:gridCol w="79135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70727955"/>
                        </a:ext>
                      </a:extLst>
                    </a:gridCol>
                    <a:gridCol w="72623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62432890"/>
                        </a:ext>
                      </a:extLst>
                    </a:gridCol>
                  </a:tblGrid>
                  <a:tr h="473825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74LS148</a:t>
                          </a: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控制及输出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线</a:t>
                          </a: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线优先编码器输出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76552555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t="-106410" r="-8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100000" t="-106410" r="-7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200000" t="-106410" r="-6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300000" t="-106410" r="-5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400000" t="-106410" r="-4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00000" t="-106410" r="-3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600000" t="-106410" r="-2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700000" t="-106410" r="-1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800000" t="-106410" r="-915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983193" t="-106410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72590480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97688972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7386902"/>
                      </a:ext>
                    </a:extLst>
                  </a:tr>
                  <a:tr h="473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300000" t="-405128" r="-591538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400000" t="-405128" r="-491538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00000" t="-405128" r="-391538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7934" marR="127934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700000" t="-405128" r="-191538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800000" t="-405128" r="-91538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7934" marR="127934" marT="0" marB="0" anchor="ctr">
                        <a:blipFill rotWithShape="1">
                          <a:blip r:embed="rId5"/>
                          <a:stretch>
                            <a:fillRect l="-983193" t="-405128" b="-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3609814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57192"/>
              </p:ext>
            </p:extLst>
          </p:nvPr>
        </p:nvGraphicFramePr>
        <p:xfrm>
          <a:off x="8086724" y="3646587"/>
          <a:ext cx="3981797" cy="293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79" name="Visio" r:id="rId6" imgW="2417366" imgH="1782216" progId="Visio.Drawing.11">
                  <p:embed/>
                </p:oleObj>
              </mc:Choice>
              <mc:Fallback>
                <p:oleObj name="Visio" r:id="rId6" imgW="2417366" imgH="178221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6724" y="3646587"/>
                        <a:ext cx="3981797" cy="293148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70" y="6212637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127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本章作业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250" y="1039084"/>
            <a:ext cx="112204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</a:t>
            </a: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endParaRPr lang="en-US" altLang="zh-CN" sz="2400" b="1" kern="1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33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48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49</a:t>
            </a:r>
            <a:r>
              <a:rPr lang="zh-CN" altLang="en-US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strike="sngStrike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55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：用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一片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-16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线译码器和适当的逻辑门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实现余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码到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8421BCD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码的转换。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54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：试用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一片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数据选择器和适当的逻辑门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设计一个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位二进制数的偶校验位产生电路（输出要使得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位输入和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位输出的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位编码中，“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的个数为偶数）。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56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57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7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4">
            <a:extLst>
              <a:ext uri="{FF2B5EF4-FFF2-40B4-BE49-F238E27FC236}">
                <a16:creationId xmlns="" xmlns:a16="http://schemas.microsoft.com/office/drawing/2014/main" id="{02B90DAA-6052-4827-8823-5FD169B3AB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174603" y="2287893"/>
            <a:ext cx="6393603" cy="1933503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>
              <a:defRPr/>
            </a:pPr>
            <a:r>
              <a:rPr lang="en-US" altLang="zh-CN" sz="12000" b="1" dirty="0" smtClean="0">
                <a:solidFill>
                  <a:srgbClr val="21509E"/>
                </a:solidFill>
                <a:latin typeface="Agency FB" panose="020B0503020202020204" pitchFamily="34" charset="0"/>
              </a:rPr>
              <a:t>The  End !</a:t>
            </a:r>
            <a:endParaRPr lang="zh-CN" altLang="en-US" sz="12000" b="1" dirty="0">
              <a:solidFill>
                <a:srgbClr val="21509E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4518" y="1031718"/>
            <a:ext cx="69057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）全加器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全加运算：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加法运算的数据，除了输入的两个二进制数位，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还有相邻低位向本位的进位；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产生的是加法运算的和与向高位的进位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全加器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Adder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位二进制数据全加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输入变量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有三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本位运算的两个二进制数位为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，低位进位为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输出变量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有两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本位和为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，向高位的进位为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、半加器和全加器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5982"/>
              </p:ext>
            </p:extLst>
          </p:nvPr>
        </p:nvGraphicFramePr>
        <p:xfrm>
          <a:off x="7713932" y="1872362"/>
          <a:ext cx="4329655" cy="409321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65931">
                  <a:extLst>
                    <a:ext uri="{9D8B030D-6E8A-4147-A177-3AD203B41FA5}">
                      <a16:colId xmlns="" xmlns:a16="http://schemas.microsoft.com/office/drawing/2014/main" val="622222903"/>
                    </a:ext>
                  </a:extLst>
                </a:gridCol>
                <a:gridCol w="865931">
                  <a:extLst>
                    <a:ext uri="{9D8B030D-6E8A-4147-A177-3AD203B41FA5}">
                      <a16:colId xmlns="" xmlns:a16="http://schemas.microsoft.com/office/drawing/2014/main" val="2288437082"/>
                    </a:ext>
                  </a:extLst>
                </a:gridCol>
                <a:gridCol w="865931">
                  <a:extLst>
                    <a:ext uri="{9D8B030D-6E8A-4147-A177-3AD203B41FA5}">
                      <a16:colId xmlns="" xmlns:a16="http://schemas.microsoft.com/office/drawing/2014/main" val="2085102189"/>
                    </a:ext>
                  </a:extLst>
                </a:gridCol>
                <a:gridCol w="865931">
                  <a:extLst>
                    <a:ext uri="{9D8B030D-6E8A-4147-A177-3AD203B41FA5}">
                      <a16:colId xmlns="" xmlns:a16="http://schemas.microsoft.com/office/drawing/2014/main" val="4048222879"/>
                    </a:ext>
                  </a:extLst>
                </a:gridCol>
                <a:gridCol w="865931">
                  <a:extLst>
                    <a:ext uri="{9D8B030D-6E8A-4147-A177-3AD203B41FA5}">
                      <a16:colId xmlns="" xmlns:a16="http://schemas.microsoft.com/office/drawing/2014/main" val="4083665412"/>
                    </a:ext>
                  </a:extLst>
                </a:gridCol>
              </a:tblGrid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761063582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1896945862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145191479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1165532269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88606999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3590532419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3517858030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4160697840"/>
                  </a:ext>
                </a:extLst>
              </a:tr>
              <a:tr h="454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886" marR="137886" marT="0" marB="0" anchor="ctr"/>
                </a:tc>
                <a:extLst>
                  <a:ext uri="{0D108BD9-81ED-4DB2-BD59-A6C34878D82A}">
                    <a16:rowId xmlns="" xmlns:a16="http://schemas.microsoft.com/office/drawing/2014/main" val="239418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49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0946" y="1031718"/>
                <a:ext cx="7563269" cy="4530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输出逻辑函数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表达式：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𝑪𝑰</m:t>
                            </m:r>
                          </m:e>
                        </m:acc>
                      </m:e>
                    </m:d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𝑪𝑰</m:t>
                            </m:r>
                          </m:e>
                        </m:acc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</m:e>
                    </m:d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</m:e>
                    </m:d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⨁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𝑪𝑰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𝑪𝑶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𝑪𝑰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6" y="1031718"/>
                <a:ext cx="7563269" cy="4530086"/>
              </a:xfrm>
              <a:prstGeom prst="rect">
                <a:avLst/>
              </a:prstGeom>
              <a:blipFill rotWithShape="1">
                <a:blip r:embed="rId4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、半加器和全加器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020827" y="4090813"/>
            <a:ext cx="372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全加器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逻辑符号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704671"/>
              </p:ext>
            </p:extLst>
          </p:nvPr>
        </p:nvGraphicFramePr>
        <p:xfrm>
          <a:off x="6853568" y="1699617"/>
          <a:ext cx="4925524" cy="2314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4" name="Visio" r:id="rId5" imgW="2785341" imgH="1305450" progId="Visio.Drawing.11">
                  <p:embed/>
                </p:oleObj>
              </mc:Choice>
              <mc:Fallback>
                <p:oleObj name="Visio" r:id="rId5" imgW="2785341" imgH="13054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568" y="1699617"/>
                        <a:ext cx="4925524" cy="231444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684646"/>
              </p:ext>
            </p:extLst>
          </p:nvPr>
        </p:nvGraphicFramePr>
        <p:xfrm>
          <a:off x="5890765" y="4798664"/>
          <a:ext cx="2269261" cy="177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5" name="Visio" r:id="rId7" imgW="1057570" imgH="818910" progId="Visio.Drawing.11">
                  <p:embed/>
                </p:oleObj>
              </mc:Choice>
              <mc:Fallback>
                <p:oleObj name="Visio" r:id="rId7" imgW="1057570" imgH="818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765" y="4798664"/>
                        <a:ext cx="2269261" cy="177564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21427"/>
              </p:ext>
            </p:extLst>
          </p:nvPr>
        </p:nvGraphicFramePr>
        <p:xfrm>
          <a:off x="8413609" y="4795772"/>
          <a:ext cx="2410104" cy="179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6" name="Visio" r:id="rId9" imgW="1042983" imgH="774090" progId="Visio.Drawing.11">
                  <p:embed/>
                </p:oleObj>
              </mc:Choice>
              <mc:Fallback>
                <p:oleObj name="Visio" r:id="rId9" imgW="1042983" imgH="77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609" y="4795772"/>
                        <a:ext cx="2410104" cy="179475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7"/>
          <p:cNvSpPr txBox="1"/>
          <p:nvPr/>
        </p:nvSpPr>
        <p:spPr>
          <a:xfrm>
            <a:off x="10923209" y="5241690"/>
            <a:ext cx="944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逻辑符号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82093" y="1039255"/>
            <a:ext cx="268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全加器的电路图</a:t>
            </a:r>
            <a:endParaRPr lang="en-US" altLang="zh-CN" sz="24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7516" y="1031718"/>
            <a:ext cx="11240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）全加器模块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74LS183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是含有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两个独立全加器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的集成模块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个全加器完全独立，每个全加器的功能都等同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全加器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真值表。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加法器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、半加器和全加器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611678"/>
              </p:ext>
            </p:extLst>
          </p:nvPr>
        </p:nvGraphicFramePr>
        <p:xfrm>
          <a:off x="2019508" y="2931078"/>
          <a:ext cx="4054293" cy="2804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5" name="Visio" r:id="rId4" imgW="2048418" imgH="1416960" progId="Visio.Drawing.11">
                  <p:embed/>
                </p:oleObj>
              </mc:Choice>
              <mc:Fallback>
                <p:oleObj name="Visio" r:id="rId4" imgW="2048418" imgH="14169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508" y="2931078"/>
                        <a:ext cx="4054293" cy="280440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1" name="文本框 5"/>
          <p:cNvSpPr txBox="1"/>
          <p:nvPr/>
        </p:nvSpPr>
        <p:spPr>
          <a:xfrm>
            <a:off x="6680141" y="3854430"/>
            <a:ext cx="471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思考：如何构成一个两位的加法器？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8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2D05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4-浅色-办公趣味-多彩" id="{7EE850B1-B640-41FE-961B-2C8D1601101E}" vid="{71BC90C3-6648-40F9-9C34-8F5736F00862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8324</TotalTime>
  <Words>8814</Words>
  <Application>Microsoft Office PowerPoint</Application>
  <PresentationFormat>自定义</PresentationFormat>
  <Paragraphs>1690</Paragraphs>
  <Slides>67</Slides>
  <Notes>63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0" baseType="lpstr">
      <vt:lpstr>Office 主题​​</vt:lpstr>
      <vt:lpstr>24-浅色-办公趣味-多彩</vt:lpstr>
      <vt:lpstr>Visio</vt:lpstr>
      <vt:lpstr>第四章 组合逻辑电路</vt:lpstr>
      <vt:lpstr>PowerPoint 演示文稿</vt:lpstr>
      <vt:lpstr>典型的组合逻辑电路</vt:lpstr>
      <vt:lpstr>加法器</vt:lpstr>
      <vt:lpstr>加法器</vt:lpstr>
      <vt:lpstr>加法器      1、半加器和全加器</vt:lpstr>
      <vt:lpstr>加法器      1、半加器和全加器</vt:lpstr>
      <vt:lpstr>加法器      1、半加器和全加器</vt:lpstr>
      <vt:lpstr>加法器      1、半加器和全加器</vt:lpstr>
      <vt:lpstr>加法器</vt:lpstr>
      <vt:lpstr>加法器       2、串行进位加法器</vt:lpstr>
      <vt:lpstr>加法器       2、串行进位加法器</vt:lpstr>
      <vt:lpstr>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      3、先行进位加法器</vt:lpstr>
      <vt:lpstr>加法器</vt:lpstr>
      <vt:lpstr>加法器              4、加法器的应用</vt:lpstr>
      <vt:lpstr>加法器              4、加法器的应用</vt:lpstr>
      <vt:lpstr>加法器              4、加法器的应用</vt:lpstr>
      <vt:lpstr>加法器              4、加法器的应用</vt:lpstr>
      <vt:lpstr>加法器              4、加法器的应用</vt:lpstr>
      <vt:lpstr>加法器              4、加法器的应用</vt:lpstr>
      <vt:lpstr>加法器              4、加法器的应用</vt:lpstr>
      <vt:lpstr>数值比较器</vt:lpstr>
      <vt:lpstr>数值比较器</vt:lpstr>
      <vt:lpstr>数值比较器</vt:lpstr>
      <vt:lpstr>数值比较器         2、多位数值比较器</vt:lpstr>
      <vt:lpstr>数值比较器         2、多位数值比较器</vt:lpstr>
      <vt:lpstr>数值比较器         2、多位数值比较器</vt:lpstr>
      <vt:lpstr>数值比较器         2、多位数值比较器</vt:lpstr>
      <vt:lpstr>数值比较器         2、多位数值比较器</vt:lpstr>
      <vt:lpstr>数值比较器         2、多位数值比较器</vt:lpstr>
      <vt:lpstr>数值比较器</vt:lpstr>
      <vt:lpstr>数值比较器        3、数值比较器的应用</vt:lpstr>
      <vt:lpstr>数值比较器        3、数值比较器的应用</vt:lpstr>
      <vt:lpstr>数值比较器        3、数值比较器的应用</vt:lpstr>
      <vt:lpstr>数值比较器        3、数值比较器的应用</vt:lpstr>
      <vt:lpstr>编码器</vt:lpstr>
      <vt:lpstr>编码器</vt:lpstr>
      <vt:lpstr>编码器        1、二进制编码器</vt:lpstr>
      <vt:lpstr>编码器        1、二进制编码器</vt:lpstr>
      <vt:lpstr>编码器        1、二进制编码器</vt:lpstr>
      <vt:lpstr>编码器</vt:lpstr>
      <vt:lpstr>编码器         2、优先编码器</vt:lpstr>
      <vt:lpstr>编码器         2、优先编码器</vt:lpstr>
      <vt:lpstr>编码器         2、优先编码器</vt:lpstr>
      <vt:lpstr>编码器         2、优先编码器</vt:lpstr>
      <vt:lpstr>编码器         2、优先编码器</vt:lpstr>
      <vt:lpstr>编码器         2、优先编码器</vt:lpstr>
      <vt:lpstr>编码器         2、优先编码器</vt:lpstr>
      <vt:lpstr>编码器         2、优先编码器</vt:lpstr>
      <vt:lpstr>编码器</vt:lpstr>
      <vt:lpstr>编码器      3、编码器的应用</vt:lpstr>
      <vt:lpstr>编码器      3、编码器的应用</vt:lpstr>
      <vt:lpstr>编码器      3、编码器的应用</vt:lpstr>
      <vt:lpstr>编码器      3、编码器的应用</vt:lpstr>
      <vt:lpstr>编码器      3、编码器的应用</vt:lpstr>
      <vt:lpstr>本章作业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FJW</cp:lastModifiedBy>
  <cp:revision>632</cp:revision>
  <dcterms:created xsi:type="dcterms:W3CDTF">2018-06-13T06:27:22Z</dcterms:created>
  <dcterms:modified xsi:type="dcterms:W3CDTF">2019-11-05T01:37:26Z</dcterms:modified>
</cp:coreProperties>
</file>